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1.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5-1.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6-1.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7-1.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9-1.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0-1.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1.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7" Type="http://schemas.openxmlformats.org/officeDocument/2006/relationships/slideLayout" Target="../slideLayouts/slideLayout1.xml"/><Relationship Id="rId8"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7" Type="http://schemas.openxmlformats.org/officeDocument/2006/relationships/slideLayout" Target="../slideLayouts/slideLayout1.xml"/><Relationship Id="rId8"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4-1.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123837"/>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Product and Service</a:t>
            </a:r>
            <a:endParaRPr lang="en-US" sz="4374" dirty="0"/>
          </a:p>
        </p:txBody>
      </p:sp>
      <p:sp>
        <p:nvSpPr>
          <p:cNvPr id="5" name="Text 3"/>
          <p:cNvSpPr/>
          <p:nvPr/>
        </p:nvSpPr>
        <p:spPr>
          <a:xfrm>
            <a:off x="2393394" y="3262551"/>
            <a:ext cx="10199013" cy="710803"/>
          </a:xfrm>
          <a:prstGeom prst="rect">
            <a:avLst/>
          </a:prstGeom>
          <a:noFill/>
          <a:ln/>
        </p:spPr>
        <p:txBody>
          <a:bodyPr wrap="square" rtlCol="0" anchor="t"/>
          <a:lstStyle/>
          <a:p>
            <a:pPr algn="l" marL="342900" indent="-342900">
              <a:lnSpc>
                <a:spcPts val="2799"/>
              </a:lnSpc>
              <a:buSzPct val="100000"/>
              <a:buFont typeface="+mj-lt"/>
              <a:buAutoNum type="arabicPeriod" startAt="1"/>
            </a:pPr>
            <a:r>
              <a:rPr lang="en-US" sz="1750" dirty="0">
                <a:solidFill>
                  <a:srgbClr val="443728"/>
                </a:solidFill>
                <a:latin typeface="Open Sans" pitchFamily="34" charset="0"/>
                <a:ea typeface="Open Sans" pitchFamily="34" charset="-122"/>
                <a:cs typeface="Open Sans" pitchFamily="34" charset="-120"/>
              </a:rPr>
              <a:t>Enterprise Software Solutions: Epion offers a suite of </a:t>
            </a:r>
            <a:pPr algn="l" indent="0" marL="0">
              <a:lnSpc>
                <a:spcPts val="2799"/>
              </a:lnSpc>
              <a:buNone/>
            </a:pPr>
            <a:r>
              <a:rPr lang="en-US" sz="1750" b="1" dirty="0">
                <a:solidFill>
                  <a:srgbClr val="443728"/>
                </a:solidFill>
                <a:latin typeface="Open Sans" pitchFamily="34" charset="0"/>
                <a:ea typeface="Open Sans" pitchFamily="34" charset="-122"/>
                <a:cs typeface="Open Sans" pitchFamily="34" charset="-120"/>
              </a:rPr>
              <a:t>customizable</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and </a:t>
            </a:r>
            <a:pPr algn="l" indent="0" marL="0">
              <a:lnSpc>
                <a:spcPts val="2799"/>
              </a:lnSpc>
              <a:buNone/>
            </a:pPr>
            <a:r>
              <a:rPr lang="en-US" sz="1750" u="sng" dirty="0">
                <a:solidFill>
                  <a:srgbClr val="443728"/>
                </a:solidFill>
                <a:latin typeface="Open Sans" pitchFamily="34" charset="0"/>
                <a:ea typeface="Open Sans" pitchFamily="34" charset="-122"/>
                <a:cs typeface="Open Sans" pitchFamily="34" charset="-120"/>
              </a:rPr>
              <a:t>scalable</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software solutions to meet the unique needs of businesses across various industries.</a:t>
            </a:r>
            <a:endParaRPr lang="en-US" sz="1750" dirty="0"/>
          </a:p>
        </p:txBody>
      </p:sp>
      <p:sp>
        <p:nvSpPr>
          <p:cNvPr id="6" name="Text 4"/>
          <p:cNvSpPr/>
          <p:nvPr/>
        </p:nvSpPr>
        <p:spPr>
          <a:xfrm>
            <a:off x="2393394" y="4062174"/>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443728"/>
                </a:solidFill>
                <a:latin typeface="Open Sans" pitchFamily="34" charset="0"/>
                <a:ea typeface="Open Sans" pitchFamily="34" charset="-122"/>
                <a:cs typeface="Open Sans" pitchFamily="34" charset="-120"/>
              </a:rPr>
              <a:t>Human Resoruce(HRM) and pyroll software</a:t>
            </a:r>
            <a:endParaRPr lang="en-US" sz="1750" dirty="0"/>
          </a:p>
        </p:txBody>
      </p:sp>
      <p:sp>
        <p:nvSpPr>
          <p:cNvPr id="7" name="Text 5"/>
          <p:cNvSpPr/>
          <p:nvPr/>
        </p:nvSpPr>
        <p:spPr>
          <a:xfrm>
            <a:off x="2393394" y="4506397"/>
            <a:ext cx="10199013" cy="710803"/>
          </a:xfrm>
          <a:prstGeom prst="rect">
            <a:avLst/>
          </a:prstGeom>
          <a:noFill/>
          <a:ln/>
        </p:spPr>
        <p:txBody>
          <a:bodyPr wrap="square" rtlCol="0" anchor="t"/>
          <a:lstStyle/>
          <a:p>
            <a:pPr algn="l" marL="342900" indent="-342900">
              <a:lnSpc>
                <a:spcPts val="2799"/>
              </a:lnSpc>
              <a:buSzPct val="100000"/>
              <a:buFont typeface="+mj-lt"/>
              <a:buAutoNum type="arabicPeriod" startAt="3"/>
            </a:pPr>
            <a:r>
              <a:rPr lang="en-US" sz="1750" dirty="0">
                <a:solidFill>
                  <a:srgbClr val="443728"/>
                </a:solidFill>
                <a:latin typeface="Open Sans" pitchFamily="34" charset="0"/>
                <a:ea typeface="Open Sans" pitchFamily="34" charset="-122"/>
                <a:cs typeface="Open Sans" pitchFamily="34" charset="-120"/>
              </a:rPr>
              <a:t>Online Promotion: Epion's team of </a:t>
            </a:r>
            <a:pPr algn="l" indent="0" marL="0">
              <a:lnSpc>
                <a:spcPts val="2799"/>
              </a:lnSpc>
              <a:buNone/>
            </a:pPr>
            <a:r>
              <a:rPr lang="en-US" sz="1750" b="1" dirty="0">
                <a:solidFill>
                  <a:srgbClr val="443728"/>
                </a:solidFill>
                <a:latin typeface="Open Sans" pitchFamily="34" charset="0"/>
                <a:ea typeface="Open Sans" pitchFamily="34" charset="-122"/>
                <a:cs typeface="Open Sans" pitchFamily="34" charset="-120"/>
              </a:rPr>
              <a:t>expert technicians</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provides comprehensive </a:t>
            </a:r>
            <a:pPr algn="l" indent="0" marL="0">
              <a:lnSpc>
                <a:spcPts val="2799"/>
              </a:lnSpc>
              <a:buNone/>
            </a:pPr>
            <a:r>
              <a:rPr lang="en-US" sz="1750" u="sng" dirty="0">
                <a:solidFill>
                  <a:srgbClr val="443728"/>
                </a:solidFill>
                <a:latin typeface="Open Sans" pitchFamily="34" charset="0"/>
                <a:ea typeface="Open Sans" pitchFamily="34" charset="-122"/>
                <a:cs typeface="Open Sans" pitchFamily="34" charset="-120"/>
              </a:rPr>
              <a:t>maintenance</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support, and </a:t>
            </a:r>
            <a:pPr algn="l" indent="0" marL="0">
              <a:lnSpc>
                <a:spcPts val="2799"/>
              </a:lnSpc>
              <a:buNone/>
            </a:pPr>
            <a:r>
              <a:rPr lang="en-US" sz="1750" b="1" dirty="0">
                <a:solidFill>
                  <a:srgbClr val="443728"/>
                </a:solidFill>
                <a:latin typeface="Open Sans" pitchFamily="34" charset="0"/>
                <a:ea typeface="Open Sans" pitchFamily="34" charset="-122"/>
                <a:cs typeface="Open Sans" pitchFamily="34" charset="-120"/>
              </a:rPr>
              <a:t>optimization</a:t>
            </a:r>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 services to ensure the smooth operation of client's IT systems.</a:t>
            </a:r>
            <a:endParaRPr lang="en-US" sz="1750" dirty="0"/>
          </a:p>
        </p:txBody>
      </p:sp>
      <p:sp>
        <p:nvSpPr>
          <p:cNvPr id="8" name="Text 6"/>
          <p:cNvSpPr/>
          <p:nvPr/>
        </p:nvSpPr>
        <p:spPr>
          <a:xfrm>
            <a:off x="2393394" y="5306020"/>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4"/>
            </a:pPr>
            <a:r>
              <a:rPr lang="en-US" sz="1750" dirty="0">
                <a:solidFill>
                  <a:srgbClr val="443728"/>
                </a:solidFill>
                <a:latin typeface="Open Sans" pitchFamily="34" charset="0"/>
                <a:ea typeface="Open Sans" pitchFamily="34" charset="-122"/>
                <a:cs typeface="Open Sans" pitchFamily="34" charset="-120"/>
              </a:rPr>
              <a:t>Search Engine Optimizations</a:t>
            </a:r>
            <a:endParaRPr lang="en-US" sz="1750" dirty="0"/>
          </a:p>
        </p:txBody>
      </p:sp>
      <p:sp>
        <p:nvSpPr>
          <p:cNvPr id="9" name="Text 7"/>
          <p:cNvSpPr/>
          <p:nvPr/>
        </p:nvSpPr>
        <p:spPr>
          <a:xfrm>
            <a:off x="2393394" y="5750243"/>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5"/>
            </a:pPr>
            <a:r>
              <a:rPr lang="en-US" sz="1750" dirty="0">
                <a:solidFill>
                  <a:srgbClr val="443728"/>
                </a:solidFill>
                <a:latin typeface="Open Sans" pitchFamily="34" charset="0"/>
                <a:ea typeface="Open Sans" pitchFamily="34" charset="-122"/>
                <a:cs typeface="Open Sans" pitchFamily="34" charset="-120"/>
              </a:rPr>
              <a:t>Inventory/Stock System</a:t>
            </a:r>
            <a:endParaRPr lang="en-US" sz="1750" dirty="0"/>
          </a:p>
        </p:txBody>
      </p:sp>
      <p:pic>
        <p:nvPicPr>
          <p:cNvPr id="10"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423285"/>
            <a:ext cx="5554980" cy="694373"/>
          </a:xfrm>
          <a:prstGeom prst="rect">
            <a:avLst/>
          </a:prstGeom>
          <a:noFill/>
          <a:ln/>
        </p:spPr>
        <p:txBody>
          <a:bodyPr wrap="none" rtlCol="0" anchor="t"/>
          <a:lstStyle/>
          <a:p>
            <a:pPr indent="0" marL="0">
              <a:lnSpc>
                <a:spcPts val="5468"/>
              </a:lnSpc>
              <a:buNone/>
            </a:pPr>
            <a:endParaRPr lang="en-US" sz="4374" dirty="0"/>
          </a:p>
        </p:txBody>
      </p:sp>
      <p:sp>
        <p:nvSpPr>
          <p:cNvPr id="5" name="Text 3"/>
          <p:cNvSpPr/>
          <p:nvPr/>
        </p:nvSpPr>
        <p:spPr>
          <a:xfrm>
            <a:off x="2037993" y="4450913"/>
            <a:ext cx="10554414" cy="355402"/>
          </a:xfrm>
          <a:prstGeom prst="rect">
            <a:avLst/>
          </a:prstGeom>
          <a:noFill/>
          <a:ln/>
        </p:spPr>
        <p:txBody>
          <a:bodyPr wrap="none" rtlCol="0" anchor="t"/>
          <a:lstStyle/>
          <a:p>
            <a:pPr indent="0" marL="0">
              <a:lnSpc>
                <a:spcPts val="2799"/>
              </a:lnSpc>
              <a:buNone/>
            </a:pP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3423285"/>
            <a:ext cx="5554980" cy="694373"/>
          </a:xfrm>
          <a:prstGeom prst="rect">
            <a:avLst/>
          </a:prstGeom>
          <a:noFill/>
          <a:ln/>
        </p:spPr>
        <p:txBody>
          <a:bodyPr wrap="none" rtlCol="0" anchor="t"/>
          <a:lstStyle/>
          <a:p>
            <a:pPr indent="0" marL="0">
              <a:lnSpc>
                <a:spcPts val="5468"/>
              </a:lnSpc>
              <a:buNone/>
            </a:pPr>
            <a:endParaRPr lang="en-US" sz="4374" dirty="0"/>
          </a:p>
        </p:txBody>
      </p:sp>
      <p:sp>
        <p:nvSpPr>
          <p:cNvPr id="6" name="Text 3"/>
          <p:cNvSpPr/>
          <p:nvPr/>
        </p:nvSpPr>
        <p:spPr>
          <a:xfrm>
            <a:off x="833199" y="4450913"/>
            <a:ext cx="7477601" cy="355402"/>
          </a:xfrm>
          <a:prstGeom prst="rect">
            <a:avLst/>
          </a:prstGeom>
          <a:noFill/>
          <a:ln/>
        </p:spPr>
        <p:txBody>
          <a:bodyPr wrap="none" rtlCol="0" anchor="t"/>
          <a:lstStyle/>
          <a:p>
            <a:pPr indent="0" marL="0">
              <a:lnSpc>
                <a:spcPts val="2799"/>
              </a:lnSpc>
              <a:buNone/>
            </a:pP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694617"/>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Teamwork</a:t>
            </a:r>
            <a:endParaRPr lang="en-US" sz="4374" dirty="0"/>
          </a:p>
        </p:txBody>
      </p:sp>
      <p:pic>
        <p:nvPicPr>
          <p:cNvPr id="5" name="Image 0" descr="preencoded.png">    </p:cNvPr>
          <p:cNvPicPr>
            <a:picLocks noChangeAspect="1"/>
          </p:cNvPicPr>
          <p:nvPr/>
        </p:nvPicPr>
        <p:blipFill>
          <a:blip r:embed="rId1"/>
          <a:stretch>
            <a:fillRect/>
          </a:stretch>
        </p:blipFill>
        <p:spPr>
          <a:xfrm>
            <a:off x="2037993" y="2833330"/>
            <a:ext cx="3518059" cy="888682"/>
          </a:xfrm>
          <a:prstGeom prst="rect">
            <a:avLst/>
          </a:prstGeom>
        </p:spPr>
      </p:pic>
      <p:sp>
        <p:nvSpPr>
          <p:cNvPr id="6" name="Text 3"/>
          <p:cNvSpPr/>
          <p:nvPr/>
        </p:nvSpPr>
        <p:spPr>
          <a:xfrm>
            <a:off x="2260163" y="4055269"/>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Collaboration</a:t>
            </a:r>
            <a:endParaRPr lang="en-US" sz="2187" dirty="0"/>
          </a:p>
        </p:txBody>
      </p:sp>
      <p:sp>
        <p:nvSpPr>
          <p:cNvPr id="7" name="Text 4"/>
          <p:cNvSpPr/>
          <p:nvPr/>
        </p:nvSpPr>
        <p:spPr>
          <a:xfrm>
            <a:off x="2260163" y="4535686"/>
            <a:ext cx="3073718"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Work closely with team members to combine unique skills and perspectives, fostering creative problem-solving.</a:t>
            </a:r>
            <a:endParaRPr lang="en-US" sz="1750" dirty="0"/>
          </a:p>
        </p:txBody>
      </p:sp>
      <p:pic>
        <p:nvPicPr>
          <p:cNvPr id="8" name="Image 1" descr="preencoded.png">    </p:cNvPr>
          <p:cNvPicPr>
            <a:picLocks noChangeAspect="1"/>
          </p:cNvPicPr>
          <p:nvPr/>
        </p:nvPicPr>
        <p:blipFill>
          <a:blip r:embed="rId2"/>
          <a:stretch>
            <a:fillRect/>
          </a:stretch>
        </p:blipFill>
        <p:spPr>
          <a:xfrm>
            <a:off x="5556052" y="2833330"/>
            <a:ext cx="3518178" cy="888682"/>
          </a:xfrm>
          <a:prstGeom prst="rect">
            <a:avLst/>
          </a:prstGeom>
        </p:spPr>
      </p:pic>
      <p:sp>
        <p:nvSpPr>
          <p:cNvPr id="9" name="Text 5"/>
          <p:cNvSpPr/>
          <p:nvPr/>
        </p:nvSpPr>
        <p:spPr>
          <a:xfrm>
            <a:off x="5778222" y="4055269"/>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Communication</a:t>
            </a:r>
            <a:endParaRPr lang="en-US" sz="2187" dirty="0"/>
          </a:p>
        </p:txBody>
      </p:sp>
      <p:sp>
        <p:nvSpPr>
          <p:cNvPr id="10" name="Text 6"/>
          <p:cNvSpPr/>
          <p:nvPr/>
        </p:nvSpPr>
        <p:spPr>
          <a:xfrm>
            <a:off x="5778222" y="4535686"/>
            <a:ext cx="3073837"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Establish clear and open communication channels to ensure everyone is aligned and working towards shared goals.</a:t>
            </a:r>
            <a:endParaRPr lang="en-US" sz="1750" dirty="0"/>
          </a:p>
        </p:txBody>
      </p:sp>
      <p:pic>
        <p:nvPicPr>
          <p:cNvPr id="11" name="Image 2" descr="preencoded.png">    </p:cNvPr>
          <p:cNvPicPr>
            <a:picLocks noChangeAspect="1"/>
          </p:cNvPicPr>
          <p:nvPr/>
        </p:nvPicPr>
        <p:blipFill>
          <a:blip r:embed="rId3"/>
          <a:stretch>
            <a:fillRect/>
          </a:stretch>
        </p:blipFill>
        <p:spPr>
          <a:xfrm>
            <a:off x="9074229" y="2833330"/>
            <a:ext cx="3518178" cy="888682"/>
          </a:xfrm>
          <a:prstGeom prst="rect">
            <a:avLst/>
          </a:prstGeom>
        </p:spPr>
      </p:pic>
      <p:sp>
        <p:nvSpPr>
          <p:cNvPr id="12" name="Text 7"/>
          <p:cNvSpPr/>
          <p:nvPr/>
        </p:nvSpPr>
        <p:spPr>
          <a:xfrm>
            <a:off x="9296400" y="4055269"/>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Accountability</a:t>
            </a:r>
            <a:endParaRPr lang="en-US" sz="2187" dirty="0"/>
          </a:p>
        </p:txBody>
      </p:sp>
      <p:sp>
        <p:nvSpPr>
          <p:cNvPr id="13" name="Text 8"/>
          <p:cNvSpPr/>
          <p:nvPr/>
        </p:nvSpPr>
        <p:spPr>
          <a:xfrm>
            <a:off x="9296400" y="4535686"/>
            <a:ext cx="3073837"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Take ownership of your responsibilities and deliverables, while supporting your teammates to do the same.</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859048" y="516731"/>
            <a:ext cx="8912185" cy="1172766"/>
          </a:xfrm>
          <a:prstGeom prst="rect">
            <a:avLst/>
          </a:prstGeom>
          <a:noFill/>
          <a:ln/>
        </p:spPr>
        <p:txBody>
          <a:bodyPr wrap="square" rtlCol="0" anchor="t"/>
          <a:lstStyle/>
          <a:p>
            <a:pPr indent="0" marL="0">
              <a:lnSpc>
                <a:spcPts val="4617"/>
              </a:lnSpc>
              <a:buNone/>
            </a:pPr>
            <a:r>
              <a:rPr lang="en-US" sz="3693" b="1" dirty="0">
                <a:solidFill>
                  <a:srgbClr val="443728"/>
                </a:solidFill>
                <a:latin typeface="Crimson Pro" pitchFamily="34" charset="0"/>
                <a:ea typeface="Crimson Pro" pitchFamily="34" charset="-122"/>
                <a:cs typeface="Crimson Pro" pitchFamily="34" charset="-120"/>
              </a:rPr>
              <a:t>Chapter Three: AddisBiz Business Directory Mobile App</a:t>
            </a:r>
            <a:endParaRPr lang="en-US" sz="3693" dirty="0"/>
          </a:p>
        </p:txBody>
      </p:sp>
      <p:pic>
        <p:nvPicPr>
          <p:cNvPr id="5" name="Image 0" descr="preencoded.png">    </p:cNvPr>
          <p:cNvPicPr>
            <a:picLocks noChangeAspect="1"/>
          </p:cNvPicPr>
          <p:nvPr/>
        </p:nvPicPr>
        <p:blipFill>
          <a:blip r:embed="rId1"/>
          <a:stretch>
            <a:fillRect/>
          </a:stretch>
        </p:blipFill>
        <p:spPr>
          <a:xfrm>
            <a:off x="4351734" y="2064663"/>
            <a:ext cx="1470422" cy="1381006"/>
          </a:xfrm>
          <a:prstGeom prst="rect">
            <a:avLst/>
          </a:prstGeom>
        </p:spPr>
      </p:pic>
      <p:sp>
        <p:nvSpPr>
          <p:cNvPr id="6" name="Text 3"/>
          <p:cNvSpPr/>
          <p:nvPr/>
        </p:nvSpPr>
        <p:spPr>
          <a:xfrm>
            <a:off x="5043011" y="2746415"/>
            <a:ext cx="87749" cy="375285"/>
          </a:xfrm>
          <a:prstGeom prst="rect">
            <a:avLst/>
          </a:prstGeom>
          <a:noFill/>
          <a:ln/>
        </p:spPr>
        <p:txBody>
          <a:bodyPr wrap="none" rtlCol="0" anchor="t"/>
          <a:lstStyle/>
          <a:p>
            <a:pPr algn="ctr" indent="0" marL="0">
              <a:lnSpc>
                <a:spcPts val="2955"/>
              </a:lnSpc>
              <a:buNone/>
            </a:pPr>
            <a:r>
              <a:rPr lang="en-US" sz="1847" b="1" dirty="0">
                <a:solidFill>
                  <a:srgbClr val="443728"/>
                </a:solidFill>
                <a:latin typeface="Crimson Pro" pitchFamily="34" charset="0"/>
                <a:ea typeface="Crimson Pro" pitchFamily="34" charset="-122"/>
                <a:cs typeface="Crimson Pro" pitchFamily="34" charset="-120"/>
              </a:rPr>
              <a:t>1</a:t>
            </a:r>
            <a:endParaRPr lang="en-US" sz="1847" dirty="0"/>
          </a:p>
        </p:txBody>
      </p:sp>
      <p:sp>
        <p:nvSpPr>
          <p:cNvPr id="7" name="Text 4"/>
          <p:cNvSpPr/>
          <p:nvPr/>
        </p:nvSpPr>
        <p:spPr>
          <a:xfrm>
            <a:off x="6009680" y="2252186"/>
            <a:ext cx="2345293" cy="293132"/>
          </a:xfrm>
          <a:prstGeom prst="rect">
            <a:avLst/>
          </a:prstGeom>
          <a:noFill/>
          <a:ln/>
        </p:spPr>
        <p:txBody>
          <a:bodyPr wrap="none" rtlCol="0" anchor="t"/>
          <a:lstStyle/>
          <a:p>
            <a:pPr algn="l" indent="0" marL="0">
              <a:lnSpc>
                <a:spcPts val="2308"/>
              </a:lnSpc>
              <a:buNone/>
            </a:pPr>
            <a:r>
              <a:rPr lang="en-US" sz="1847" b="1" dirty="0">
                <a:solidFill>
                  <a:srgbClr val="443728"/>
                </a:solidFill>
                <a:latin typeface="Crimson Pro" pitchFamily="34" charset="0"/>
                <a:ea typeface="Crimson Pro" pitchFamily="34" charset="-122"/>
                <a:cs typeface="Crimson Pro" pitchFamily="34" charset="-120"/>
              </a:rPr>
              <a:t>Concept</a:t>
            </a:r>
            <a:endParaRPr lang="en-US" sz="1847" dirty="0"/>
          </a:p>
        </p:txBody>
      </p:sp>
      <p:sp>
        <p:nvSpPr>
          <p:cNvPr id="8" name="Text 5"/>
          <p:cNvSpPr/>
          <p:nvPr/>
        </p:nvSpPr>
        <p:spPr>
          <a:xfrm>
            <a:off x="6009680" y="2657832"/>
            <a:ext cx="5574030" cy="600313"/>
          </a:xfrm>
          <a:prstGeom prst="rect">
            <a:avLst/>
          </a:prstGeom>
          <a:noFill/>
          <a:ln/>
        </p:spPr>
        <p:txBody>
          <a:bodyPr wrap="square" rtlCol="0" anchor="t"/>
          <a:lstStyle/>
          <a:p>
            <a:pPr algn="l" indent="0" marL="0">
              <a:lnSpc>
                <a:spcPts val="2364"/>
              </a:lnSpc>
              <a:buNone/>
            </a:pPr>
            <a:r>
              <a:rPr lang="en-US" sz="1477" dirty="0">
                <a:solidFill>
                  <a:srgbClr val="443728"/>
                </a:solidFill>
                <a:latin typeface="Open Sans" pitchFamily="34" charset="0"/>
                <a:ea typeface="Open Sans" pitchFamily="34" charset="-122"/>
                <a:cs typeface="Open Sans" pitchFamily="34" charset="-120"/>
              </a:rPr>
              <a:t>Develop a comprehensive mobile app to showcase local businesses in Addis Ababa.</a:t>
            </a:r>
            <a:endParaRPr lang="en-US" sz="1477" dirty="0"/>
          </a:p>
        </p:txBody>
      </p:sp>
      <p:sp>
        <p:nvSpPr>
          <p:cNvPr id="9" name="Shape 6"/>
          <p:cNvSpPr/>
          <p:nvPr/>
        </p:nvSpPr>
        <p:spPr>
          <a:xfrm>
            <a:off x="5868948" y="3448496"/>
            <a:ext cx="5855494" cy="18752"/>
          </a:xfrm>
          <a:prstGeom prst="roundRect">
            <a:avLst>
              <a:gd name="adj" fmla="val 450257"/>
            </a:avLst>
          </a:prstGeom>
          <a:solidFill>
            <a:srgbClr val="D1C8C6"/>
          </a:solidFill>
          <a:ln/>
        </p:spPr>
      </p:sp>
      <p:pic>
        <p:nvPicPr>
          <p:cNvPr id="10" name="Image 1" descr="preencoded.png">    </p:cNvPr>
          <p:cNvPicPr>
            <a:picLocks noChangeAspect="1"/>
          </p:cNvPicPr>
          <p:nvPr/>
        </p:nvPicPr>
        <p:blipFill>
          <a:blip r:embed="rId2"/>
          <a:stretch>
            <a:fillRect/>
          </a:stretch>
        </p:blipFill>
        <p:spPr>
          <a:xfrm>
            <a:off x="3616523" y="3492460"/>
            <a:ext cx="2940963" cy="1381006"/>
          </a:xfrm>
          <a:prstGeom prst="rect">
            <a:avLst/>
          </a:prstGeom>
        </p:spPr>
      </p:pic>
      <p:sp>
        <p:nvSpPr>
          <p:cNvPr id="11" name="Text 7"/>
          <p:cNvSpPr/>
          <p:nvPr/>
        </p:nvSpPr>
        <p:spPr>
          <a:xfrm>
            <a:off x="5027176" y="3995261"/>
            <a:ext cx="119539" cy="375285"/>
          </a:xfrm>
          <a:prstGeom prst="rect">
            <a:avLst/>
          </a:prstGeom>
          <a:noFill/>
          <a:ln/>
        </p:spPr>
        <p:txBody>
          <a:bodyPr wrap="none" rtlCol="0" anchor="t"/>
          <a:lstStyle/>
          <a:p>
            <a:pPr algn="ctr" indent="0" marL="0">
              <a:lnSpc>
                <a:spcPts val="2955"/>
              </a:lnSpc>
              <a:buNone/>
            </a:pPr>
            <a:r>
              <a:rPr lang="en-US" sz="1847" b="1" dirty="0">
                <a:solidFill>
                  <a:srgbClr val="443728"/>
                </a:solidFill>
                <a:latin typeface="Crimson Pro" pitchFamily="34" charset="0"/>
                <a:ea typeface="Crimson Pro" pitchFamily="34" charset="-122"/>
                <a:cs typeface="Crimson Pro" pitchFamily="34" charset="-120"/>
              </a:rPr>
              <a:t>2</a:t>
            </a:r>
            <a:endParaRPr lang="en-US" sz="1847" dirty="0"/>
          </a:p>
        </p:txBody>
      </p:sp>
      <p:sp>
        <p:nvSpPr>
          <p:cNvPr id="12" name="Text 8"/>
          <p:cNvSpPr/>
          <p:nvPr/>
        </p:nvSpPr>
        <p:spPr>
          <a:xfrm>
            <a:off x="6745010" y="3679984"/>
            <a:ext cx="2345293" cy="293132"/>
          </a:xfrm>
          <a:prstGeom prst="rect">
            <a:avLst/>
          </a:prstGeom>
          <a:noFill/>
          <a:ln/>
        </p:spPr>
        <p:txBody>
          <a:bodyPr wrap="none" rtlCol="0" anchor="t"/>
          <a:lstStyle/>
          <a:p>
            <a:pPr algn="l" indent="0" marL="0">
              <a:lnSpc>
                <a:spcPts val="2308"/>
              </a:lnSpc>
              <a:buNone/>
            </a:pPr>
            <a:r>
              <a:rPr lang="en-US" sz="1847" b="1" dirty="0">
                <a:solidFill>
                  <a:srgbClr val="443728"/>
                </a:solidFill>
                <a:latin typeface="Crimson Pro" pitchFamily="34" charset="0"/>
                <a:ea typeface="Crimson Pro" pitchFamily="34" charset="-122"/>
                <a:cs typeface="Crimson Pro" pitchFamily="34" charset="-120"/>
              </a:rPr>
              <a:t>User Experience</a:t>
            </a:r>
            <a:endParaRPr lang="en-US" sz="1847" dirty="0"/>
          </a:p>
        </p:txBody>
      </p:sp>
      <p:sp>
        <p:nvSpPr>
          <p:cNvPr id="13" name="Text 9"/>
          <p:cNvSpPr/>
          <p:nvPr/>
        </p:nvSpPr>
        <p:spPr>
          <a:xfrm>
            <a:off x="6745010" y="4085630"/>
            <a:ext cx="4838700" cy="600313"/>
          </a:xfrm>
          <a:prstGeom prst="rect">
            <a:avLst/>
          </a:prstGeom>
          <a:noFill/>
          <a:ln/>
        </p:spPr>
        <p:txBody>
          <a:bodyPr wrap="square" rtlCol="0" anchor="t"/>
          <a:lstStyle/>
          <a:p>
            <a:pPr algn="l" indent="0" marL="0">
              <a:lnSpc>
                <a:spcPts val="2364"/>
              </a:lnSpc>
              <a:buNone/>
            </a:pPr>
            <a:r>
              <a:rPr lang="en-US" sz="1477" dirty="0">
                <a:solidFill>
                  <a:srgbClr val="443728"/>
                </a:solidFill>
                <a:latin typeface="Open Sans" pitchFamily="34" charset="0"/>
                <a:ea typeface="Open Sans" pitchFamily="34" charset="-122"/>
                <a:cs typeface="Open Sans" pitchFamily="34" charset="-120"/>
              </a:rPr>
              <a:t>Intuitive navigation, detailed business profiles, and seamless search and filtering.</a:t>
            </a:r>
            <a:endParaRPr lang="en-US" sz="1477" dirty="0"/>
          </a:p>
        </p:txBody>
      </p:sp>
      <p:sp>
        <p:nvSpPr>
          <p:cNvPr id="14" name="Shape 10"/>
          <p:cNvSpPr/>
          <p:nvPr/>
        </p:nvSpPr>
        <p:spPr>
          <a:xfrm>
            <a:off x="6604278" y="4876294"/>
            <a:ext cx="5120164" cy="18752"/>
          </a:xfrm>
          <a:prstGeom prst="roundRect">
            <a:avLst>
              <a:gd name="adj" fmla="val 450257"/>
            </a:avLst>
          </a:prstGeom>
          <a:solidFill>
            <a:srgbClr val="D1C8C6"/>
          </a:solidFill>
          <a:ln/>
        </p:spPr>
      </p:sp>
      <p:pic>
        <p:nvPicPr>
          <p:cNvPr id="15" name="Image 2" descr="preencoded.png">    </p:cNvPr>
          <p:cNvPicPr>
            <a:picLocks noChangeAspect="1"/>
          </p:cNvPicPr>
          <p:nvPr/>
        </p:nvPicPr>
        <p:blipFill>
          <a:blip r:embed="rId3"/>
          <a:stretch>
            <a:fillRect/>
          </a:stretch>
        </p:blipFill>
        <p:spPr>
          <a:xfrm>
            <a:off x="2881313" y="4920258"/>
            <a:ext cx="4411504" cy="1381006"/>
          </a:xfrm>
          <a:prstGeom prst="rect">
            <a:avLst/>
          </a:prstGeom>
        </p:spPr>
      </p:pic>
      <p:sp>
        <p:nvSpPr>
          <p:cNvPr id="16" name="Text 11"/>
          <p:cNvSpPr/>
          <p:nvPr/>
        </p:nvSpPr>
        <p:spPr>
          <a:xfrm>
            <a:off x="5029676" y="5423059"/>
            <a:ext cx="114538" cy="375285"/>
          </a:xfrm>
          <a:prstGeom prst="rect">
            <a:avLst/>
          </a:prstGeom>
          <a:noFill/>
          <a:ln/>
        </p:spPr>
        <p:txBody>
          <a:bodyPr wrap="none" rtlCol="0" anchor="t"/>
          <a:lstStyle/>
          <a:p>
            <a:pPr algn="ctr" indent="0" marL="0">
              <a:lnSpc>
                <a:spcPts val="2955"/>
              </a:lnSpc>
              <a:buNone/>
            </a:pPr>
            <a:r>
              <a:rPr lang="en-US" sz="1847" b="1" dirty="0">
                <a:solidFill>
                  <a:srgbClr val="443728"/>
                </a:solidFill>
                <a:latin typeface="Crimson Pro" pitchFamily="34" charset="0"/>
                <a:ea typeface="Crimson Pro" pitchFamily="34" charset="-122"/>
                <a:cs typeface="Crimson Pro" pitchFamily="34" charset="-120"/>
              </a:rPr>
              <a:t>3</a:t>
            </a:r>
            <a:endParaRPr lang="en-US" sz="1847" dirty="0"/>
          </a:p>
        </p:txBody>
      </p:sp>
      <p:sp>
        <p:nvSpPr>
          <p:cNvPr id="17" name="Text 12"/>
          <p:cNvSpPr/>
          <p:nvPr/>
        </p:nvSpPr>
        <p:spPr>
          <a:xfrm>
            <a:off x="7480340" y="5107781"/>
            <a:ext cx="2345293" cy="293132"/>
          </a:xfrm>
          <a:prstGeom prst="rect">
            <a:avLst/>
          </a:prstGeom>
          <a:noFill/>
          <a:ln/>
        </p:spPr>
        <p:txBody>
          <a:bodyPr wrap="none" rtlCol="0" anchor="t"/>
          <a:lstStyle/>
          <a:p>
            <a:pPr algn="l" indent="0" marL="0">
              <a:lnSpc>
                <a:spcPts val="2308"/>
              </a:lnSpc>
              <a:buNone/>
            </a:pPr>
            <a:r>
              <a:rPr lang="en-US" sz="1847" b="1" dirty="0">
                <a:solidFill>
                  <a:srgbClr val="443728"/>
                </a:solidFill>
                <a:latin typeface="Crimson Pro" pitchFamily="34" charset="0"/>
                <a:ea typeface="Crimson Pro" pitchFamily="34" charset="-122"/>
                <a:cs typeface="Crimson Pro" pitchFamily="34" charset="-120"/>
              </a:rPr>
              <a:t>Features</a:t>
            </a:r>
            <a:endParaRPr lang="en-US" sz="1847" dirty="0"/>
          </a:p>
        </p:txBody>
      </p:sp>
      <p:sp>
        <p:nvSpPr>
          <p:cNvPr id="18" name="Text 13"/>
          <p:cNvSpPr/>
          <p:nvPr/>
        </p:nvSpPr>
        <p:spPr>
          <a:xfrm>
            <a:off x="7480340" y="5513427"/>
            <a:ext cx="4103370" cy="600313"/>
          </a:xfrm>
          <a:prstGeom prst="rect">
            <a:avLst/>
          </a:prstGeom>
          <a:noFill/>
          <a:ln/>
        </p:spPr>
        <p:txBody>
          <a:bodyPr wrap="square" rtlCol="0" anchor="t"/>
          <a:lstStyle/>
          <a:p>
            <a:pPr algn="l" indent="0" marL="0">
              <a:lnSpc>
                <a:spcPts val="2364"/>
              </a:lnSpc>
              <a:buNone/>
            </a:pPr>
            <a:r>
              <a:rPr lang="en-US" sz="1477" dirty="0">
                <a:solidFill>
                  <a:srgbClr val="443728"/>
                </a:solidFill>
                <a:latin typeface="Open Sans" pitchFamily="34" charset="0"/>
                <a:ea typeface="Open Sans" pitchFamily="34" charset="-122"/>
                <a:cs typeface="Open Sans" pitchFamily="34" charset="-120"/>
              </a:rPr>
              <a:t>Geolocation-based business discovery, reviews, ratings, and contact information.</a:t>
            </a:r>
            <a:endParaRPr lang="en-US" sz="1477" dirty="0"/>
          </a:p>
        </p:txBody>
      </p:sp>
      <p:sp>
        <p:nvSpPr>
          <p:cNvPr id="19" name="Text 14"/>
          <p:cNvSpPr/>
          <p:nvPr/>
        </p:nvSpPr>
        <p:spPr>
          <a:xfrm>
            <a:off x="2859048" y="6512243"/>
            <a:ext cx="8912185" cy="1200626"/>
          </a:xfrm>
          <a:prstGeom prst="rect">
            <a:avLst/>
          </a:prstGeom>
          <a:noFill/>
          <a:ln/>
        </p:spPr>
        <p:txBody>
          <a:bodyPr wrap="square" rtlCol="0" anchor="t"/>
          <a:lstStyle/>
          <a:p>
            <a:pPr indent="0" marL="0">
              <a:lnSpc>
                <a:spcPts val="2364"/>
              </a:lnSpc>
              <a:buNone/>
            </a:pPr>
            <a:r>
              <a:rPr lang="en-US" sz="1477" dirty="0">
                <a:solidFill>
                  <a:srgbClr val="443728"/>
                </a:solidFill>
                <a:latin typeface="Open Sans" pitchFamily="34" charset="0"/>
                <a:ea typeface="Open Sans" pitchFamily="34" charset="-122"/>
                <a:cs typeface="Open Sans" pitchFamily="34" charset="-120"/>
              </a:rPr>
              <a:t>The AddisBiz Business Directory mobile app aimed to provide a centralized platform for users to discover, explore, and connect with local businesses in Addis Ababa. The app's design and development focused on creating a user-friendly experience that would empower both businesses and consumers to engage with the local commercial ecosystem.</a:t>
            </a:r>
            <a:endParaRPr lang="en-US" sz="1477"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765227"/>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Chapter Three</a:t>
            </a:r>
            <a:endParaRPr lang="en-US" sz="4374" dirty="0"/>
          </a:p>
        </p:txBody>
      </p:sp>
      <p:sp>
        <p:nvSpPr>
          <p:cNvPr id="5" name="Text 3"/>
          <p:cNvSpPr/>
          <p:nvPr/>
        </p:nvSpPr>
        <p:spPr>
          <a:xfrm>
            <a:off x="2037993" y="3792855"/>
            <a:ext cx="10554414" cy="355402"/>
          </a:xfrm>
          <a:prstGeom prst="rect">
            <a:avLst/>
          </a:prstGeom>
          <a:noFill/>
          <a:ln/>
        </p:spPr>
        <p:txBody>
          <a:bodyPr wrap="non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AddisBiz Business Directory</a:t>
            </a:r>
            <a:endParaRPr lang="en-US" sz="1750" dirty="0"/>
          </a:p>
        </p:txBody>
      </p:sp>
      <p:sp>
        <p:nvSpPr>
          <p:cNvPr id="6" name="Text 4"/>
          <p:cNvSpPr/>
          <p:nvPr/>
        </p:nvSpPr>
        <p:spPr>
          <a:xfrm>
            <a:off x="2037993" y="4398169"/>
            <a:ext cx="10554414"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 cross platform Mobile applicaAddis Biz is a comprehensive Ethiopian business directory, boasting over 20,000 detailed listings of local companies. This one-stop shop allows you to easily find the products and services you need, connecting you with a vast network of Ethiopian businesses.</a:t>
            </a:r>
            <a:endParaRPr lang="en-US" sz="1750" dirty="0"/>
          </a:p>
        </p:txBody>
      </p:sp>
      <p:pic>
        <p:nvPicPr>
          <p:cNvPr id="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CFA">
              <a:alpha val="85000"/>
            </a:srgbClr>
          </a:solidFill>
          <a:ln/>
        </p:spPr>
      </p:sp>
      <p:sp>
        <p:nvSpPr>
          <p:cNvPr id="6" name="Text 3"/>
          <p:cNvSpPr/>
          <p:nvPr/>
        </p:nvSpPr>
        <p:spPr>
          <a:xfrm>
            <a:off x="2037993" y="1995964"/>
            <a:ext cx="6532245"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Objectives of the Internship</a:t>
            </a:r>
            <a:endParaRPr lang="en-US" sz="4374" dirty="0"/>
          </a:p>
        </p:txBody>
      </p:sp>
      <p:sp>
        <p:nvSpPr>
          <p:cNvPr id="7" name="Shape 4"/>
          <p:cNvSpPr/>
          <p:nvPr/>
        </p:nvSpPr>
        <p:spPr>
          <a:xfrm>
            <a:off x="2037993" y="3197185"/>
            <a:ext cx="499943" cy="499943"/>
          </a:xfrm>
          <a:prstGeom prst="roundRect">
            <a:avLst>
              <a:gd name="adj" fmla="val 20000"/>
            </a:avLst>
          </a:prstGeom>
          <a:solidFill>
            <a:srgbClr val="EBE2E0"/>
          </a:solidFill>
          <a:ln w="7620">
            <a:solidFill>
              <a:srgbClr val="D1C8C6"/>
            </a:solidFill>
            <a:prstDash val="solid"/>
          </a:ln>
        </p:spPr>
      </p:sp>
      <p:sp>
        <p:nvSpPr>
          <p:cNvPr id="8" name="Text 5"/>
          <p:cNvSpPr/>
          <p:nvPr/>
        </p:nvSpPr>
        <p:spPr>
          <a:xfrm>
            <a:off x="2225635" y="3238857"/>
            <a:ext cx="1246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9" name="Text 6"/>
          <p:cNvSpPr/>
          <p:nvPr/>
        </p:nvSpPr>
        <p:spPr>
          <a:xfrm>
            <a:off x="2760107" y="3273504"/>
            <a:ext cx="2647950" cy="694373"/>
          </a:xfrm>
          <a:prstGeom prst="rect">
            <a:avLst/>
          </a:prstGeom>
          <a:noFill/>
          <a:ln/>
        </p:spPr>
        <p:txBody>
          <a:bodyPr wrap="squar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Gain Practical Experience</a:t>
            </a:r>
            <a:endParaRPr lang="en-US" sz="2187" dirty="0"/>
          </a:p>
        </p:txBody>
      </p:sp>
      <p:sp>
        <p:nvSpPr>
          <p:cNvPr id="10" name="Text 7"/>
          <p:cNvSpPr/>
          <p:nvPr/>
        </p:nvSpPr>
        <p:spPr>
          <a:xfrm>
            <a:off x="2760107" y="4101108"/>
            <a:ext cx="2647950"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Translate classroom knowledge into real-world application by working on various projects and initiatives.</a:t>
            </a:r>
            <a:endParaRPr lang="en-US" sz="1750" dirty="0"/>
          </a:p>
        </p:txBody>
      </p:sp>
      <p:sp>
        <p:nvSpPr>
          <p:cNvPr id="11" name="Shape 8"/>
          <p:cNvSpPr/>
          <p:nvPr/>
        </p:nvSpPr>
        <p:spPr>
          <a:xfrm>
            <a:off x="5630228" y="3197185"/>
            <a:ext cx="499943" cy="499943"/>
          </a:xfrm>
          <a:prstGeom prst="roundRect">
            <a:avLst>
              <a:gd name="adj" fmla="val 20000"/>
            </a:avLst>
          </a:prstGeom>
          <a:solidFill>
            <a:srgbClr val="EBE2E0"/>
          </a:solidFill>
          <a:ln w="7620">
            <a:solidFill>
              <a:srgbClr val="D1C8C6"/>
            </a:solidFill>
            <a:prstDash val="solid"/>
          </a:ln>
        </p:spPr>
      </p:sp>
      <p:sp>
        <p:nvSpPr>
          <p:cNvPr id="12" name="Text 9"/>
          <p:cNvSpPr/>
          <p:nvPr/>
        </p:nvSpPr>
        <p:spPr>
          <a:xfrm>
            <a:off x="5795248" y="3238857"/>
            <a:ext cx="169902"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3" name="Text 10"/>
          <p:cNvSpPr/>
          <p:nvPr/>
        </p:nvSpPr>
        <p:spPr>
          <a:xfrm>
            <a:off x="6352342" y="3273504"/>
            <a:ext cx="2647950" cy="694373"/>
          </a:xfrm>
          <a:prstGeom prst="rect">
            <a:avLst/>
          </a:prstGeom>
          <a:noFill/>
          <a:ln/>
        </p:spPr>
        <p:txBody>
          <a:bodyPr wrap="squar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Develop Technical Skills</a:t>
            </a:r>
            <a:endParaRPr lang="en-US" sz="2187" dirty="0"/>
          </a:p>
        </p:txBody>
      </p:sp>
      <p:sp>
        <p:nvSpPr>
          <p:cNvPr id="14" name="Text 11"/>
          <p:cNvSpPr/>
          <p:nvPr/>
        </p:nvSpPr>
        <p:spPr>
          <a:xfrm>
            <a:off x="6352342" y="4101108"/>
            <a:ext cx="2647950" cy="2132409"/>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Enhance proficiency in programming languages, software development methodologies, and project management tools.</a:t>
            </a:r>
            <a:endParaRPr lang="en-US" sz="1750" dirty="0"/>
          </a:p>
        </p:txBody>
      </p:sp>
      <p:sp>
        <p:nvSpPr>
          <p:cNvPr id="15" name="Shape 12"/>
          <p:cNvSpPr/>
          <p:nvPr/>
        </p:nvSpPr>
        <p:spPr>
          <a:xfrm>
            <a:off x="9222462" y="3197185"/>
            <a:ext cx="499943" cy="499943"/>
          </a:xfrm>
          <a:prstGeom prst="roundRect">
            <a:avLst>
              <a:gd name="adj" fmla="val 20000"/>
            </a:avLst>
          </a:prstGeom>
          <a:solidFill>
            <a:srgbClr val="EBE2E0"/>
          </a:solidFill>
          <a:ln w="7620">
            <a:solidFill>
              <a:srgbClr val="D1C8C6"/>
            </a:solidFill>
            <a:prstDash val="solid"/>
          </a:ln>
        </p:spPr>
      </p:sp>
      <p:sp>
        <p:nvSpPr>
          <p:cNvPr id="16" name="Text 13"/>
          <p:cNvSpPr/>
          <p:nvPr/>
        </p:nvSpPr>
        <p:spPr>
          <a:xfrm>
            <a:off x="9391055" y="3238857"/>
            <a:ext cx="1627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7" name="Text 14"/>
          <p:cNvSpPr/>
          <p:nvPr/>
        </p:nvSpPr>
        <p:spPr>
          <a:xfrm>
            <a:off x="9944576" y="3273504"/>
            <a:ext cx="2647950" cy="694373"/>
          </a:xfrm>
          <a:prstGeom prst="rect">
            <a:avLst/>
          </a:prstGeom>
          <a:noFill/>
          <a:ln/>
        </p:spPr>
        <p:txBody>
          <a:bodyPr wrap="squar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Explore Career Opportunities</a:t>
            </a:r>
            <a:endParaRPr lang="en-US" sz="2187" dirty="0"/>
          </a:p>
        </p:txBody>
      </p:sp>
      <p:sp>
        <p:nvSpPr>
          <p:cNvPr id="18" name="Text 15"/>
          <p:cNvSpPr/>
          <p:nvPr/>
        </p:nvSpPr>
        <p:spPr>
          <a:xfrm>
            <a:off x="9944576" y="4101108"/>
            <a:ext cx="2647950" cy="1421606"/>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Discover potential areas of interest and gain insights into the dynamic technology industry.</a:t>
            </a:r>
            <a:endParaRPr lang="en-US" sz="1750"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216706"/>
            <a:ext cx="6397823"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Responsibilities and Duties</a:t>
            </a:r>
            <a:endParaRPr lang="en-US" sz="4374" dirty="0"/>
          </a:p>
        </p:txBody>
      </p:sp>
      <p:sp>
        <p:nvSpPr>
          <p:cNvPr id="5" name="Text 3"/>
          <p:cNvSpPr/>
          <p:nvPr/>
        </p:nvSpPr>
        <p:spPr>
          <a:xfrm>
            <a:off x="2037993" y="3466505"/>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Software Development</a:t>
            </a:r>
            <a:endParaRPr lang="en-US" sz="2187" dirty="0"/>
          </a:p>
        </p:txBody>
      </p:sp>
      <p:sp>
        <p:nvSpPr>
          <p:cNvPr id="6" name="Text 4"/>
          <p:cNvSpPr/>
          <p:nvPr/>
        </p:nvSpPr>
        <p:spPr>
          <a:xfrm>
            <a:off x="2037993" y="4035862"/>
            <a:ext cx="3156347"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Participated in the development of web and mobile applications, contributing to various stages of the project lifecycle.</a:t>
            </a:r>
            <a:endParaRPr lang="en-US" sz="1750" dirty="0"/>
          </a:p>
        </p:txBody>
      </p:sp>
      <p:sp>
        <p:nvSpPr>
          <p:cNvPr id="7" name="Text 5"/>
          <p:cNvSpPr/>
          <p:nvPr/>
        </p:nvSpPr>
        <p:spPr>
          <a:xfrm>
            <a:off x="5743932" y="3466505"/>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Testing and Debugging</a:t>
            </a:r>
            <a:endParaRPr lang="en-US" sz="2187" dirty="0"/>
          </a:p>
        </p:txBody>
      </p:sp>
      <p:sp>
        <p:nvSpPr>
          <p:cNvPr id="8" name="Text 6"/>
          <p:cNvSpPr/>
          <p:nvPr/>
        </p:nvSpPr>
        <p:spPr>
          <a:xfrm>
            <a:off x="5743932" y="4035862"/>
            <a:ext cx="3156347"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Conducted thorough testing of software solutions, identifying and resolving bugs to ensure optimal performance.</a:t>
            </a:r>
            <a:endParaRPr lang="en-US" sz="1750" dirty="0"/>
          </a:p>
        </p:txBody>
      </p:sp>
      <p:sp>
        <p:nvSpPr>
          <p:cNvPr id="9" name="Text 7"/>
          <p:cNvSpPr/>
          <p:nvPr/>
        </p:nvSpPr>
        <p:spPr>
          <a:xfrm>
            <a:off x="9449872" y="3466505"/>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Documentation</a:t>
            </a:r>
            <a:endParaRPr lang="en-US" sz="2187" dirty="0"/>
          </a:p>
        </p:txBody>
      </p:sp>
      <p:sp>
        <p:nvSpPr>
          <p:cNvPr id="10" name="Text 8"/>
          <p:cNvSpPr/>
          <p:nvPr/>
        </p:nvSpPr>
        <p:spPr>
          <a:xfrm>
            <a:off x="9449872" y="4035862"/>
            <a:ext cx="3156347" cy="1421606"/>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Collaborated with the team to create detailed technical documentation, user manuals, and project reports.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847963"/>
            <a:ext cx="6232922"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Epion Computer Solutions</a:t>
            </a:r>
            <a:endParaRPr lang="en-US" sz="4374" dirty="0"/>
          </a:p>
        </p:txBody>
      </p:sp>
      <p:sp>
        <p:nvSpPr>
          <p:cNvPr id="5" name="Text 3"/>
          <p:cNvSpPr/>
          <p:nvPr/>
        </p:nvSpPr>
        <p:spPr>
          <a:xfrm>
            <a:off x="2037993" y="2075498"/>
            <a:ext cx="5006221" cy="2487811"/>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 is a leading provider of comprehensive computer solutions for businesses of all sizes. From custom enterprise software to web development and digital marketing, Epion's team of experts deliver innovative and tailored solutions to help clients succeed in the digital landscape.</a:t>
            </a:r>
            <a:endParaRPr lang="en-US" sz="1750" dirty="0"/>
          </a:p>
        </p:txBody>
      </p:sp>
      <p:sp>
        <p:nvSpPr>
          <p:cNvPr id="6" name="Text 4"/>
          <p:cNvSpPr/>
          <p:nvPr/>
        </p:nvSpPr>
        <p:spPr>
          <a:xfrm>
            <a:off x="2037993" y="4763214"/>
            <a:ext cx="5006221"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Epion's services include HRM and payroll software, search engine optimization, and inventory/stock management systems - all designed to streamline operations and drive growth.</a:t>
            </a:r>
            <a:endParaRPr lang="en-US" sz="1750" dirty="0"/>
          </a:p>
        </p:txBody>
      </p:sp>
      <p:pic>
        <p:nvPicPr>
          <p:cNvPr id="7" name="Image 0" descr="preencoded.png">    </p:cNvPr>
          <p:cNvPicPr>
            <a:picLocks noChangeAspect="1"/>
          </p:cNvPicPr>
          <p:nvPr/>
        </p:nvPicPr>
        <p:blipFill>
          <a:blip r:embed="rId1"/>
          <a:stretch>
            <a:fillRect/>
          </a:stretch>
        </p:blipFill>
        <p:spPr>
          <a:xfrm>
            <a:off x="7593806" y="2125504"/>
            <a:ext cx="5006221" cy="5006221"/>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0672"/>
          </a:xfrm>
          <a:prstGeom prst="rect">
            <a:avLst/>
          </a:prstGeom>
          <a:solidFill>
            <a:srgbClr val="FFFCFA"/>
          </a:solidFill>
          <a:ln/>
        </p:spPr>
      </p:sp>
      <p:sp>
        <p:nvSpPr>
          <p:cNvPr id="4" name="Text 2"/>
          <p:cNvSpPr/>
          <p:nvPr/>
        </p:nvSpPr>
        <p:spPr>
          <a:xfrm>
            <a:off x="2306955" y="579834"/>
            <a:ext cx="10016490" cy="1318022"/>
          </a:xfrm>
          <a:prstGeom prst="rect">
            <a:avLst/>
          </a:prstGeom>
          <a:noFill/>
          <a:ln/>
        </p:spPr>
        <p:txBody>
          <a:bodyPr wrap="square" rtlCol="0" anchor="t"/>
          <a:lstStyle/>
          <a:p>
            <a:pPr indent="0" marL="0">
              <a:lnSpc>
                <a:spcPts val="5189"/>
              </a:lnSpc>
              <a:buNone/>
            </a:pPr>
            <a:r>
              <a:rPr lang="en-US" sz="4151" b="1" dirty="0">
                <a:solidFill>
                  <a:srgbClr val="443728"/>
                </a:solidFill>
                <a:latin typeface="Crimson Pro" pitchFamily="34" charset="0"/>
                <a:ea typeface="Crimson Pro" pitchFamily="34" charset="-122"/>
                <a:cs typeface="Crimson Pro" pitchFamily="34" charset="-120"/>
              </a:rPr>
              <a:t>Overview of the AddisBiz Business Directory App</a:t>
            </a:r>
            <a:endParaRPr lang="en-US" sz="4151" dirty="0"/>
          </a:p>
        </p:txBody>
      </p:sp>
      <p:sp>
        <p:nvSpPr>
          <p:cNvPr id="5" name="Shape 3"/>
          <p:cNvSpPr/>
          <p:nvPr/>
        </p:nvSpPr>
        <p:spPr>
          <a:xfrm>
            <a:off x="7294126" y="2319576"/>
            <a:ext cx="42148" cy="5331262"/>
          </a:xfrm>
          <a:prstGeom prst="roundRect">
            <a:avLst>
              <a:gd name="adj" fmla="val 225144"/>
            </a:avLst>
          </a:prstGeom>
          <a:solidFill>
            <a:srgbClr val="D1C8C6"/>
          </a:solidFill>
          <a:ln/>
        </p:spPr>
      </p:sp>
      <p:sp>
        <p:nvSpPr>
          <p:cNvPr id="6" name="Shape 4"/>
          <p:cNvSpPr/>
          <p:nvPr/>
        </p:nvSpPr>
        <p:spPr>
          <a:xfrm>
            <a:off x="6340019" y="2700338"/>
            <a:ext cx="737949" cy="42148"/>
          </a:xfrm>
          <a:prstGeom prst="roundRect">
            <a:avLst>
              <a:gd name="adj" fmla="val 225144"/>
            </a:avLst>
          </a:prstGeom>
          <a:solidFill>
            <a:srgbClr val="D1C8C6"/>
          </a:solidFill>
          <a:ln/>
        </p:spPr>
      </p:sp>
      <p:sp>
        <p:nvSpPr>
          <p:cNvPr id="7" name="Shape 5"/>
          <p:cNvSpPr/>
          <p:nvPr/>
        </p:nvSpPr>
        <p:spPr>
          <a:xfrm>
            <a:off x="7077968" y="2484239"/>
            <a:ext cx="474464" cy="474464"/>
          </a:xfrm>
          <a:prstGeom prst="roundRect">
            <a:avLst>
              <a:gd name="adj" fmla="val 20000"/>
            </a:avLst>
          </a:prstGeom>
          <a:solidFill>
            <a:srgbClr val="EBE2E0"/>
          </a:solidFill>
          <a:ln w="7620">
            <a:solidFill>
              <a:srgbClr val="D1C8C6"/>
            </a:solidFill>
            <a:prstDash val="solid"/>
          </a:ln>
        </p:spPr>
      </p:sp>
      <p:sp>
        <p:nvSpPr>
          <p:cNvPr id="8" name="Text 6"/>
          <p:cNvSpPr/>
          <p:nvPr/>
        </p:nvSpPr>
        <p:spPr>
          <a:xfrm>
            <a:off x="7255966" y="2523768"/>
            <a:ext cx="118348" cy="395407"/>
          </a:xfrm>
          <a:prstGeom prst="rect">
            <a:avLst/>
          </a:prstGeom>
          <a:noFill/>
          <a:ln/>
        </p:spPr>
        <p:txBody>
          <a:bodyPr wrap="none" rtlCol="0" anchor="t"/>
          <a:lstStyle/>
          <a:p>
            <a:pPr algn="ctr" indent="0" marL="0">
              <a:lnSpc>
                <a:spcPts val="3113"/>
              </a:lnSpc>
              <a:buNone/>
            </a:pPr>
            <a:r>
              <a:rPr lang="en-US" sz="2491" b="1" dirty="0">
                <a:solidFill>
                  <a:srgbClr val="443728"/>
                </a:solidFill>
                <a:latin typeface="Crimson Pro" pitchFamily="34" charset="0"/>
                <a:ea typeface="Crimson Pro" pitchFamily="34" charset="-122"/>
                <a:cs typeface="Crimson Pro" pitchFamily="34" charset="-120"/>
              </a:rPr>
              <a:t>1</a:t>
            </a:r>
            <a:endParaRPr lang="en-US" sz="2491" dirty="0"/>
          </a:p>
        </p:txBody>
      </p:sp>
      <p:sp>
        <p:nvSpPr>
          <p:cNvPr id="9" name="Text 7"/>
          <p:cNvSpPr/>
          <p:nvPr/>
        </p:nvSpPr>
        <p:spPr>
          <a:xfrm>
            <a:off x="2306955" y="2530435"/>
            <a:ext cx="3848457" cy="658892"/>
          </a:xfrm>
          <a:prstGeom prst="rect">
            <a:avLst/>
          </a:prstGeom>
          <a:noFill/>
          <a:ln/>
        </p:spPr>
        <p:txBody>
          <a:bodyPr wrap="square" rtlCol="0" anchor="t"/>
          <a:lstStyle/>
          <a:p>
            <a:pPr algn="r" indent="0" marL="0">
              <a:lnSpc>
                <a:spcPts val="2594"/>
              </a:lnSpc>
              <a:buNone/>
            </a:pPr>
            <a:r>
              <a:rPr lang="en-US" sz="2076" b="1" dirty="0">
                <a:solidFill>
                  <a:srgbClr val="443728"/>
                </a:solidFill>
                <a:latin typeface="Crimson Pro" pitchFamily="34" charset="0"/>
                <a:ea typeface="Crimson Pro" pitchFamily="34" charset="-122"/>
                <a:cs typeface="Crimson Pro" pitchFamily="34" charset="-120"/>
              </a:rPr>
              <a:t>Comprehensive Business Directory</a:t>
            </a:r>
            <a:endParaRPr lang="en-US" sz="2076" dirty="0"/>
          </a:p>
        </p:txBody>
      </p:sp>
      <p:sp>
        <p:nvSpPr>
          <p:cNvPr id="10" name="Text 8"/>
          <p:cNvSpPr/>
          <p:nvPr/>
        </p:nvSpPr>
        <p:spPr>
          <a:xfrm>
            <a:off x="2306955" y="3315772"/>
            <a:ext cx="3848457" cy="1686520"/>
          </a:xfrm>
          <a:prstGeom prst="rect">
            <a:avLst/>
          </a:prstGeom>
          <a:noFill/>
          <a:ln/>
        </p:spPr>
        <p:txBody>
          <a:bodyPr wrap="square" rtlCol="0" anchor="t"/>
          <a:lstStyle/>
          <a:p>
            <a:pPr algn="r" indent="0" marL="0">
              <a:lnSpc>
                <a:spcPts val="2657"/>
              </a:lnSpc>
              <a:buNone/>
            </a:pPr>
            <a:r>
              <a:rPr lang="en-US" sz="1660" dirty="0">
                <a:solidFill>
                  <a:srgbClr val="443728"/>
                </a:solidFill>
                <a:latin typeface="Open Sans" pitchFamily="34" charset="0"/>
                <a:ea typeface="Open Sans" pitchFamily="34" charset="-122"/>
                <a:cs typeface="Open Sans" pitchFamily="34" charset="-120"/>
              </a:rPr>
              <a:t>The AddisBiz app provides users with a vast database of over 20,000 local businesses in Addis Ababa, Ethiopia, spanning various industries and sectors.</a:t>
            </a:r>
            <a:endParaRPr lang="en-US" sz="1660" dirty="0"/>
          </a:p>
        </p:txBody>
      </p:sp>
      <p:sp>
        <p:nvSpPr>
          <p:cNvPr id="11" name="Shape 9"/>
          <p:cNvSpPr/>
          <p:nvPr/>
        </p:nvSpPr>
        <p:spPr>
          <a:xfrm>
            <a:off x="7552432" y="3754636"/>
            <a:ext cx="737949" cy="42148"/>
          </a:xfrm>
          <a:prstGeom prst="roundRect">
            <a:avLst>
              <a:gd name="adj" fmla="val 225144"/>
            </a:avLst>
          </a:prstGeom>
          <a:solidFill>
            <a:srgbClr val="D1C8C6"/>
          </a:solidFill>
          <a:ln/>
        </p:spPr>
      </p:sp>
      <p:sp>
        <p:nvSpPr>
          <p:cNvPr id="12" name="Shape 10"/>
          <p:cNvSpPr/>
          <p:nvPr/>
        </p:nvSpPr>
        <p:spPr>
          <a:xfrm>
            <a:off x="7077968" y="3538538"/>
            <a:ext cx="474464" cy="474464"/>
          </a:xfrm>
          <a:prstGeom prst="roundRect">
            <a:avLst>
              <a:gd name="adj" fmla="val 20000"/>
            </a:avLst>
          </a:prstGeom>
          <a:solidFill>
            <a:srgbClr val="EBE2E0"/>
          </a:solidFill>
          <a:ln w="7620">
            <a:solidFill>
              <a:srgbClr val="D1C8C6"/>
            </a:solidFill>
            <a:prstDash val="solid"/>
          </a:ln>
        </p:spPr>
      </p:sp>
      <p:sp>
        <p:nvSpPr>
          <p:cNvPr id="13" name="Text 11"/>
          <p:cNvSpPr/>
          <p:nvPr/>
        </p:nvSpPr>
        <p:spPr>
          <a:xfrm>
            <a:off x="7234535" y="3578066"/>
            <a:ext cx="161211" cy="395407"/>
          </a:xfrm>
          <a:prstGeom prst="rect">
            <a:avLst/>
          </a:prstGeom>
          <a:noFill/>
          <a:ln/>
        </p:spPr>
        <p:txBody>
          <a:bodyPr wrap="none" rtlCol="0" anchor="t"/>
          <a:lstStyle/>
          <a:p>
            <a:pPr algn="ctr" indent="0" marL="0">
              <a:lnSpc>
                <a:spcPts val="3113"/>
              </a:lnSpc>
              <a:buNone/>
            </a:pPr>
            <a:r>
              <a:rPr lang="en-US" sz="2491" b="1" dirty="0">
                <a:solidFill>
                  <a:srgbClr val="443728"/>
                </a:solidFill>
                <a:latin typeface="Crimson Pro" pitchFamily="34" charset="0"/>
                <a:ea typeface="Crimson Pro" pitchFamily="34" charset="-122"/>
                <a:cs typeface="Crimson Pro" pitchFamily="34" charset="-120"/>
              </a:rPr>
              <a:t>2</a:t>
            </a:r>
            <a:endParaRPr lang="en-US" sz="2491" dirty="0"/>
          </a:p>
        </p:txBody>
      </p:sp>
      <p:sp>
        <p:nvSpPr>
          <p:cNvPr id="14" name="Text 12"/>
          <p:cNvSpPr/>
          <p:nvPr/>
        </p:nvSpPr>
        <p:spPr>
          <a:xfrm>
            <a:off x="8474988" y="3584734"/>
            <a:ext cx="2635925" cy="329446"/>
          </a:xfrm>
          <a:prstGeom prst="rect">
            <a:avLst/>
          </a:prstGeom>
          <a:noFill/>
          <a:ln/>
        </p:spPr>
        <p:txBody>
          <a:bodyPr wrap="none" rtlCol="0" anchor="t"/>
          <a:lstStyle/>
          <a:p>
            <a:pPr algn="l" indent="0" marL="0">
              <a:lnSpc>
                <a:spcPts val="2594"/>
              </a:lnSpc>
              <a:buNone/>
            </a:pPr>
            <a:r>
              <a:rPr lang="en-US" sz="2076" b="1" dirty="0">
                <a:solidFill>
                  <a:srgbClr val="443728"/>
                </a:solidFill>
                <a:latin typeface="Crimson Pro" pitchFamily="34" charset="0"/>
                <a:ea typeface="Crimson Pro" pitchFamily="34" charset="-122"/>
                <a:cs typeface="Crimson Pro" pitchFamily="34" charset="-120"/>
              </a:rPr>
              <a:t>Classified</a:t>
            </a:r>
            <a:endParaRPr lang="en-US" sz="2076" dirty="0"/>
          </a:p>
        </p:txBody>
      </p:sp>
      <p:sp>
        <p:nvSpPr>
          <p:cNvPr id="15" name="Text 13"/>
          <p:cNvSpPr/>
          <p:nvPr/>
        </p:nvSpPr>
        <p:spPr>
          <a:xfrm>
            <a:off x="8474988" y="4040624"/>
            <a:ext cx="3848457" cy="1349216"/>
          </a:xfrm>
          <a:prstGeom prst="rect">
            <a:avLst/>
          </a:prstGeom>
          <a:noFill/>
          <a:ln/>
        </p:spPr>
        <p:txBody>
          <a:bodyPr wrap="square" rtlCol="0" anchor="t"/>
          <a:lstStyle/>
          <a:p>
            <a:pPr algn="l" indent="0" marL="0">
              <a:lnSpc>
                <a:spcPts val="2657"/>
              </a:lnSpc>
              <a:buNone/>
            </a:pPr>
            <a:r>
              <a:rPr lang="en-US" sz="1660" dirty="0">
                <a:solidFill>
                  <a:srgbClr val="443728"/>
                </a:solidFill>
                <a:latin typeface="Open Sans" pitchFamily="34" charset="0"/>
                <a:ea typeface="Open Sans" pitchFamily="34" charset="-122"/>
                <a:cs typeface="Open Sans" pitchFamily="34" charset="-120"/>
              </a:rPr>
              <a:t>Busineses are classified in their category and subcategory. For example AES Trading plc Found. Export-Agriculture-AES Trading</a:t>
            </a:r>
            <a:endParaRPr lang="en-US" sz="1660" dirty="0"/>
          </a:p>
        </p:txBody>
      </p:sp>
      <p:sp>
        <p:nvSpPr>
          <p:cNvPr id="16" name="Shape 14"/>
          <p:cNvSpPr/>
          <p:nvPr/>
        </p:nvSpPr>
        <p:spPr>
          <a:xfrm>
            <a:off x="6340019" y="5804773"/>
            <a:ext cx="737949" cy="42148"/>
          </a:xfrm>
          <a:prstGeom prst="roundRect">
            <a:avLst>
              <a:gd name="adj" fmla="val 225144"/>
            </a:avLst>
          </a:prstGeom>
          <a:solidFill>
            <a:srgbClr val="D1C8C6"/>
          </a:solidFill>
          <a:ln/>
        </p:spPr>
      </p:sp>
      <p:sp>
        <p:nvSpPr>
          <p:cNvPr id="17" name="Shape 15"/>
          <p:cNvSpPr/>
          <p:nvPr/>
        </p:nvSpPr>
        <p:spPr>
          <a:xfrm>
            <a:off x="7077968" y="5588675"/>
            <a:ext cx="474464" cy="474464"/>
          </a:xfrm>
          <a:prstGeom prst="roundRect">
            <a:avLst>
              <a:gd name="adj" fmla="val 20000"/>
            </a:avLst>
          </a:prstGeom>
          <a:solidFill>
            <a:srgbClr val="EBE2E0"/>
          </a:solidFill>
          <a:ln w="7620">
            <a:solidFill>
              <a:srgbClr val="D1C8C6"/>
            </a:solidFill>
            <a:prstDash val="solid"/>
          </a:ln>
        </p:spPr>
      </p:sp>
      <p:sp>
        <p:nvSpPr>
          <p:cNvPr id="18" name="Text 16"/>
          <p:cNvSpPr/>
          <p:nvPr/>
        </p:nvSpPr>
        <p:spPr>
          <a:xfrm>
            <a:off x="7237988" y="5628203"/>
            <a:ext cx="154424" cy="395407"/>
          </a:xfrm>
          <a:prstGeom prst="rect">
            <a:avLst/>
          </a:prstGeom>
          <a:noFill/>
          <a:ln/>
        </p:spPr>
        <p:txBody>
          <a:bodyPr wrap="none" rtlCol="0" anchor="t"/>
          <a:lstStyle/>
          <a:p>
            <a:pPr algn="ctr" indent="0" marL="0">
              <a:lnSpc>
                <a:spcPts val="3113"/>
              </a:lnSpc>
              <a:buNone/>
            </a:pPr>
            <a:r>
              <a:rPr lang="en-US" sz="2491" b="1" dirty="0">
                <a:solidFill>
                  <a:srgbClr val="443728"/>
                </a:solidFill>
                <a:latin typeface="Crimson Pro" pitchFamily="34" charset="0"/>
                <a:ea typeface="Crimson Pro" pitchFamily="34" charset="-122"/>
                <a:cs typeface="Crimson Pro" pitchFamily="34" charset="-120"/>
              </a:rPr>
              <a:t>3</a:t>
            </a:r>
            <a:endParaRPr lang="en-US" sz="2491" dirty="0"/>
          </a:p>
        </p:txBody>
      </p:sp>
      <p:sp>
        <p:nvSpPr>
          <p:cNvPr id="19" name="Text 17"/>
          <p:cNvSpPr/>
          <p:nvPr/>
        </p:nvSpPr>
        <p:spPr>
          <a:xfrm>
            <a:off x="3519487" y="5634871"/>
            <a:ext cx="2635925" cy="329446"/>
          </a:xfrm>
          <a:prstGeom prst="rect">
            <a:avLst/>
          </a:prstGeom>
          <a:noFill/>
          <a:ln/>
        </p:spPr>
        <p:txBody>
          <a:bodyPr wrap="none" rtlCol="0" anchor="t"/>
          <a:lstStyle/>
          <a:p>
            <a:pPr algn="r" indent="0" marL="0">
              <a:lnSpc>
                <a:spcPts val="2594"/>
              </a:lnSpc>
              <a:buNone/>
            </a:pPr>
            <a:r>
              <a:rPr lang="en-US" sz="2076" b="1" dirty="0">
                <a:solidFill>
                  <a:srgbClr val="443728"/>
                </a:solidFill>
                <a:latin typeface="Crimson Pro" pitchFamily="34" charset="0"/>
                <a:ea typeface="Crimson Pro" pitchFamily="34" charset="-122"/>
                <a:cs typeface="Crimson Pro" pitchFamily="34" charset="-120"/>
              </a:rPr>
              <a:t>SEARCH</a:t>
            </a:r>
            <a:endParaRPr lang="en-US" sz="2076" dirty="0"/>
          </a:p>
        </p:txBody>
      </p:sp>
      <p:sp>
        <p:nvSpPr>
          <p:cNvPr id="20" name="Text 18"/>
          <p:cNvSpPr/>
          <p:nvPr/>
        </p:nvSpPr>
        <p:spPr>
          <a:xfrm>
            <a:off x="2306955" y="6090761"/>
            <a:ext cx="3848457" cy="1349216"/>
          </a:xfrm>
          <a:prstGeom prst="rect">
            <a:avLst/>
          </a:prstGeom>
          <a:noFill/>
          <a:ln/>
        </p:spPr>
        <p:txBody>
          <a:bodyPr wrap="square" rtlCol="0" anchor="t"/>
          <a:lstStyle/>
          <a:p>
            <a:pPr algn="r" indent="0" marL="0">
              <a:lnSpc>
                <a:spcPts val="2657"/>
              </a:lnSpc>
              <a:buNone/>
            </a:pPr>
            <a:r>
              <a:rPr lang="en-US" sz="1660" dirty="0">
                <a:solidFill>
                  <a:srgbClr val="443728"/>
                </a:solidFill>
                <a:latin typeface="Open Sans" pitchFamily="34" charset="0"/>
                <a:ea typeface="Open Sans" pitchFamily="34" charset="-122"/>
                <a:cs typeface="Open Sans" pitchFamily="34" charset="-120"/>
              </a:rPr>
              <a:t>Users can search the database by entering keywords or phrases, filtering results based on specific fields, and receiving a list of relevant entries,</a:t>
            </a:r>
            <a:endParaRPr lang="en-US" sz="166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850231"/>
            <a:ext cx="8358545"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Skills Gained During the Internship</a:t>
            </a:r>
            <a:endParaRPr lang="en-US" sz="4374" dirty="0"/>
          </a:p>
        </p:txBody>
      </p:sp>
      <p:pic>
        <p:nvPicPr>
          <p:cNvPr id="5" name="Image 0" descr="preencoded.png">    </p:cNvPr>
          <p:cNvPicPr>
            <a:picLocks noChangeAspect="1"/>
          </p:cNvPicPr>
          <p:nvPr/>
        </p:nvPicPr>
        <p:blipFill>
          <a:blip r:embed="rId1"/>
          <a:stretch>
            <a:fillRect/>
          </a:stretch>
        </p:blipFill>
        <p:spPr>
          <a:xfrm>
            <a:off x="2037993" y="2988945"/>
            <a:ext cx="555427" cy="555427"/>
          </a:xfrm>
          <a:prstGeom prst="rect">
            <a:avLst/>
          </a:prstGeom>
        </p:spPr>
      </p:pic>
      <p:sp>
        <p:nvSpPr>
          <p:cNvPr id="6" name="Text 3"/>
          <p:cNvSpPr/>
          <p:nvPr/>
        </p:nvSpPr>
        <p:spPr>
          <a:xfrm>
            <a:off x="2037993" y="3766542"/>
            <a:ext cx="2388632"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Programming</a:t>
            </a:r>
            <a:endParaRPr lang="en-US" sz="2187" dirty="0"/>
          </a:p>
        </p:txBody>
      </p:sp>
      <p:sp>
        <p:nvSpPr>
          <p:cNvPr id="7" name="Text 4"/>
          <p:cNvSpPr/>
          <p:nvPr/>
        </p:nvSpPr>
        <p:spPr>
          <a:xfrm>
            <a:off x="2037993" y="4246959"/>
            <a:ext cx="2388632"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Proficiency in various programming languages, including JavaScript, Python, and SQL.</a:t>
            </a:r>
            <a:endParaRPr lang="en-US" sz="1750" dirty="0"/>
          </a:p>
        </p:txBody>
      </p:sp>
      <p:pic>
        <p:nvPicPr>
          <p:cNvPr id="8" name="Image 1" descr="preencoded.png">    </p:cNvPr>
          <p:cNvPicPr>
            <a:picLocks noChangeAspect="1"/>
          </p:cNvPicPr>
          <p:nvPr/>
        </p:nvPicPr>
        <p:blipFill>
          <a:blip r:embed="rId2"/>
          <a:stretch>
            <a:fillRect/>
          </a:stretch>
        </p:blipFill>
        <p:spPr>
          <a:xfrm>
            <a:off x="4759881" y="2988945"/>
            <a:ext cx="555427" cy="555427"/>
          </a:xfrm>
          <a:prstGeom prst="rect">
            <a:avLst/>
          </a:prstGeom>
        </p:spPr>
      </p:pic>
      <p:sp>
        <p:nvSpPr>
          <p:cNvPr id="9" name="Text 5"/>
          <p:cNvSpPr/>
          <p:nvPr/>
        </p:nvSpPr>
        <p:spPr>
          <a:xfrm>
            <a:off x="4759881" y="3766542"/>
            <a:ext cx="2388632"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Collaboration</a:t>
            </a:r>
            <a:endParaRPr lang="en-US" sz="2187" dirty="0"/>
          </a:p>
        </p:txBody>
      </p:sp>
      <p:sp>
        <p:nvSpPr>
          <p:cNvPr id="10" name="Text 6"/>
          <p:cNvSpPr/>
          <p:nvPr/>
        </p:nvSpPr>
        <p:spPr>
          <a:xfrm>
            <a:off x="4759881" y="4246959"/>
            <a:ext cx="2388632" cy="2132409"/>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Effective communication and teamwork skills, working cross-functionally with diverse teams.</a:t>
            </a:r>
            <a:endParaRPr lang="en-US" sz="1750" dirty="0"/>
          </a:p>
        </p:txBody>
      </p:sp>
      <p:pic>
        <p:nvPicPr>
          <p:cNvPr id="11" name="Image 2" descr="preencoded.png">    </p:cNvPr>
          <p:cNvPicPr>
            <a:picLocks noChangeAspect="1"/>
          </p:cNvPicPr>
          <p:nvPr/>
        </p:nvPicPr>
        <p:blipFill>
          <a:blip r:embed="rId3"/>
          <a:stretch>
            <a:fillRect/>
          </a:stretch>
        </p:blipFill>
        <p:spPr>
          <a:xfrm>
            <a:off x="7481768" y="2988945"/>
            <a:ext cx="555427" cy="555427"/>
          </a:xfrm>
          <a:prstGeom prst="rect">
            <a:avLst/>
          </a:prstGeom>
        </p:spPr>
      </p:pic>
      <p:sp>
        <p:nvSpPr>
          <p:cNvPr id="12" name="Text 7"/>
          <p:cNvSpPr/>
          <p:nvPr/>
        </p:nvSpPr>
        <p:spPr>
          <a:xfrm>
            <a:off x="7481768" y="3766542"/>
            <a:ext cx="2388632"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Problem-Solving</a:t>
            </a:r>
            <a:endParaRPr lang="en-US" sz="2187" dirty="0"/>
          </a:p>
        </p:txBody>
      </p:sp>
      <p:sp>
        <p:nvSpPr>
          <p:cNvPr id="13" name="Text 8"/>
          <p:cNvSpPr/>
          <p:nvPr/>
        </p:nvSpPr>
        <p:spPr>
          <a:xfrm>
            <a:off x="7481768" y="4246959"/>
            <a:ext cx="2388632"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Analytical thinking and critical problem-solving abilities to address complex challenges.</a:t>
            </a:r>
            <a:endParaRPr lang="en-US" sz="1750" dirty="0"/>
          </a:p>
        </p:txBody>
      </p:sp>
      <p:pic>
        <p:nvPicPr>
          <p:cNvPr id="14" name="Image 3" descr="preencoded.png">    </p:cNvPr>
          <p:cNvPicPr>
            <a:picLocks noChangeAspect="1"/>
          </p:cNvPicPr>
          <p:nvPr/>
        </p:nvPicPr>
        <p:blipFill>
          <a:blip r:embed="rId4"/>
          <a:stretch>
            <a:fillRect/>
          </a:stretch>
        </p:blipFill>
        <p:spPr>
          <a:xfrm>
            <a:off x="10203656" y="2988945"/>
            <a:ext cx="555427" cy="555427"/>
          </a:xfrm>
          <a:prstGeom prst="rect">
            <a:avLst/>
          </a:prstGeom>
        </p:spPr>
      </p:pic>
      <p:sp>
        <p:nvSpPr>
          <p:cNvPr id="15" name="Text 9"/>
          <p:cNvSpPr/>
          <p:nvPr/>
        </p:nvSpPr>
        <p:spPr>
          <a:xfrm>
            <a:off x="10203656" y="3766542"/>
            <a:ext cx="2388751"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Project Management</a:t>
            </a:r>
            <a:endParaRPr lang="en-US" sz="2187" dirty="0"/>
          </a:p>
        </p:txBody>
      </p:sp>
      <p:sp>
        <p:nvSpPr>
          <p:cNvPr id="16" name="Text 10"/>
          <p:cNvSpPr/>
          <p:nvPr/>
        </p:nvSpPr>
        <p:spPr>
          <a:xfrm>
            <a:off x="10203656" y="4594146"/>
            <a:ext cx="2388751"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Experience in project planning, task prioritization, and stakeholder management.</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2815"/>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0" y="0"/>
            <a:ext cx="14630400" cy="2621994"/>
          </a:xfrm>
          <a:prstGeom prst="rect">
            <a:avLst/>
          </a:prstGeom>
        </p:spPr>
      </p:pic>
      <p:sp>
        <p:nvSpPr>
          <p:cNvPr id="5" name="Text 2"/>
          <p:cNvSpPr/>
          <p:nvPr/>
        </p:nvSpPr>
        <p:spPr>
          <a:xfrm>
            <a:off x="2333149" y="3198852"/>
            <a:ext cx="8531543" cy="655558"/>
          </a:xfrm>
          <a:prstGeom prst="rect">
            <a:avLst/>
          </a:prstGeom>
          <a:noFill/>
          <a:ln/>
        </p:spPr>
        <p:txBody>
          <a:bodyPr wrap="none" rtlCol="0" anchor="t"/>
          <a:lstStyle/>
          <a:p>
            <a:pPr indent="0" marL="0">
              <a:lnSpc>
                <a:spcPts val="5162"/>
              </a:lnSpc>
              <a:buNone/>
            </a:pPr>
            <a:r>
              <a:rPr lang="en-US" sz="4129" b="1" dirty="0">
                <a:solidFill>
                  <a:srgbClr val="443728"/>
                </a:solidFill>
                <a:latin typeface="Crimson Pro" pitchFamily="34" charset="0"/>
                <a:ea typeface="Crimson Pro" pitchFamily="34" charset="-122"/>
                <a:cs typeface="Crimson Pro" pitchFamily="34" charset="-120"/>
              </a:rPr>
              <a:t>Challenges Faced and Lessons Learned</a:t>
            </a:r>
            <a:endParaRPr lang="en-US" sz="4129" dirty="0"/>
          </a:p>
        </p:txBody>
      </p:sp>
      <p:pic>
        <p:nvPicPr>
          <p:cNvPr id="6" name="Image 1" descr="preencoded.png">    </p:cNvPr>
          <p:cNvPicPr>
            <a:picLocks noChangeAspect="1"/>
          </p:cNvPicPr>
          <p:nvPr/>
        </p:nvPicPr>
        <p:blipFill>
          <a:blip r:embed="rId2"/>
          <a:stretch>
            <a:fillRect/>
          </a:stretch>
        </p:blipFill>
        <p:spPr>
          <a:xfrm>
            <a:off x="2333149" y="4168973"/>
            <a:ext cx="3321248" cy="839033"/>
          </a:xfrm>
          <a:prstGeom prst="rect">
            <a:avLst/>
          </a:prstGeom>
        </p:spPr>
      </p:pic>
      <p:sp>
        <p:nvSpPr>
          <p:cNvPr id="7" name="Text 3"/>
          <p:cNvSpPr/>
          <p:nvPr/>
        </p:nvSpPr>
        <p:spPr>
          <a:xfrm>
            <a:off x="2542818" y="5322570"/>
            <a:ext cx="2901910" cy="655320"/>
          </a:xfrm>
          <a:prstGeom prst="rect">
            <a:avLst/>
          </a:prstGeom>
          <a:noFill/>
          <a:ln/>
        </p:spPr>
        <p:txBody>
          <a:bodyPr wrap="square" rtlCol="0" anchor="t"/>
          <a:lstStyle/>
          <a:p>
            <a:pPr algn="l" indent="0" marL="0">
              <a:lnSpc>
                <a:spcPts val="2581"/>
              </a:lnSpc>
              <a:buNone/>
            </a:pPr>
            <a:r>
              <a:rPr lang="en-US" sz="2065" b="1" dirty="0">
                <a:solidFill>
                  <a:srgbClr val="443728"/>
                </a:solidFill>
                <a:latin typeface="Crimson Pro" pitchFamily="34" charset="0"/>
                <a:ea typeface="Crimson Pro" pitchFamily="34" charset="-122"/>
                <a:cs typeface="Crimson Pro" pitchFamily="34" charset="-120"/>
              </a:rPr>
              <a:t>Adapting to New Environment</a:t>
            </a:r>
            <a:endParaRPr lang="en-US" sz="2065" dirty="0"/>
          </a:p>
        </p:txBody>
      </p:sp>
      <p:sp>
        <p:nvSpPr>
          <p:cNvPr id="8" name="Text 4"/>
          <p:cNvSpPr/>
          <p:nvPr/>
        </p:nvSpPr>
        <p:spPr>
          <a:xfrm>
            <a:off x="2542818" y="6103739"/>
            <a:ext cx="2901910" cy="1342549"/>
          </a:xfrm>
          <a:prstGeom prst="rect">
            <a:avLst/>
          </a:prstGeom>
          <a:noFill/>
          <a:ln/>
        </p:spPr>
        <p:txBody>
          <a:bodyPr wrap="square" rtlCol="0" anchor="t"/>
          <a:lstStyle/>
          <a:p>
            <a:pPr algn="l" indent="0" marL="0">
              <a:lnSpc>
                <a:spcPts val="2643"/>
              </a:lnSpc>
              <a:buNone/>
            </a:pPr>
            <a:r>
              <a:rPr lang="en-US" sz="1652" dirty="0">
                <a:solidFill>
                  <a:srgbClr val="443728"/>
                </a:solidFill>
                <a:latin typeface="Open Sans" pitchFamily="34" charset="0"/>
                <a:ea typeface="Open Sans" pitchFamily="34" charset="-122"/>
                <a:cs typeface="Open Sans" pitchFamily="34" charset="-120"/>
              </a:rPr>
              <a:t>Navigating the corporate culture and learning to work effectively within a professional setting.</a:t>
            </a:r>
            <a:endParaRPr lang="en-US" sz="1652" dirty="0"/>
          </a:p>
        </p:txBody>
      </p:sp>
      <p:pic>
        <p:nvPicPr>
          <p:cNvPr id="9" name="Image 2" descr="preencoded.png">    </p:cNvPr>
          <p:cNvPicPr>
            <a:picLocks noChangeAspect="1"/>
          </p:cNvPicPr>
          <p:nvPr/>
        </p:nvPicPr>
        <p:blipFill>
          <a:blip r:embed="rId3"/>
          <a:stretch>
            <a:fillRect/>
          </a:stretch>
        </p:blipFill>
        <p:spPr>
          <a:xfrm>
            <a:off x="5654397" y="4168973"/>
            <a:ext cx="3321368" cy="839033"/>
          </a:xfrm>
          <a:prstGeom prst="rect">
            <a:avLst/>
          </a:prstGeom>
        </p:spPr>
      </p:pic>
      <p:sp>
        <p:nvSpPr>
          <p:cNvPr id="10" name="Text 5"/>
          <p:cNvSpPr/>
          <p:nvPr/>
        </p:nvSpPr>
        <p:spPr>
          <a:xfrm>
            <a:off x="5864066" y="5322570"/>
            <a:ext cx="2621994" cy="327660"/>
          </a:xfrm>
          <a:prstGeom prst="rect">
            <a:avLst/>
          </a:prstGeom>
          <a:noFill/>
          <a:ln/>
        </p:spPr>
        <p:txBody>
          <a:bodyPr wrap="none" rtlCol="0" anchor="t"/>
          <a:lstStyle/>
          <a:p>
            <a:pPr algn="l" indent="0" marL="0">
              <a:lnSpc>
                <a:spcPts val="2581"/>
              </a:lnSpc>
              <a:buNone/>
            </a:pPr>
            <a:r>
              <a:rPr lang="en-US" sz="2065" b="1" dirty="0">
                <a:solidFill>
                  <a:srgbClr val="443728"/>
                </a:solidFill>
                <a:latin typeface="Crimson Pro" pitchFamily="34" charset="0"/>
                <a:ea typeface="Crimson Pro" pitchFamily="34" charset="-122"/>
                <a:cs typeface="Crimson Pro" pitchFamily="34" charset="-120"/>
              </a:rPr>
              <a:t>Time Management</a:t>
            </a:r>
            <a:endParaRPr lang="en-US" sz="2065" dirty="0"/>
          </a:p>
        </p:txBody>
      </p:sp>
      <p:sp>
        <p:nvSpPr>
          <p:cNvPr id="11" name="Text 6"/>
          <p:cNvSpPr/>
          <p:nvPr/>
        </p:nvSpPr>
        <p:spPr>
          <a:xfrm>
            <a:off x="5864066" y="5776079"/>
            <a:ext cx="2902029" cy="1342549"/>
          </a:xfrm>
          <a:prstGeom prst="rect">
            <a:avLst/>
          </a:prstGeom>
          <a:noFill/>
          <a:ln/>
        </p:spPr>
        <p:txBody>
          <a:bodyPr wrap="square" rtlCol="0" anchor="t"/>
          <a:lstStyle/>
          <a:p>
            <a:pPr algn="l" indent="0" marL="0">
              <a:lnSpc>
                <a:spcPts val="2643"/>
              </a:lnSpc>
              <a:buNone/>
            </a:pPr>
            <a:r>
              <a:rPr lang="en-US" sz="1652" dirty="0">
                <a:solidFill>
                  <a:srgbClr val="443728"/>
                </a:solidFill>
                <a:latin typeface="Open Sans" pitchFamily="34" charset="0"/>
                <a:ea typeface="Open Sans" pitchFamily="34" charset="-122"/>
                <a:cs typeface="Open Sans" pitchFamily="34" charset="-120"/>
              </a:rPr>
              <a:t>Balancing multiple tasks and deadlines, while prioritizing effectively to meet project requirements.</a:t>
            </a:r>
            <a:endParaRPr lang="en-US" sz="1652" dirty="0"/>
          </a:p>
        </p:txBody>
      </p:sp>
      <p:pic>
        <p:nvPicPr>
          <p:cNvPr id="12" name="Image 3" descr="preencoded.png">    </p:cNvPr>
          <p:cNvPicPr>
            <a:picLocks noChangeAspect="1"/>
          </p:cNvPicPr>
          <p:nvPr/>
        </p:nvPicPr>
        <p:blipFill>
          <a:blip r:embed="rId4"/>
          <a:stretch>
            <a:fillRect/>
          </a:stretch>
        </p:blipFill>
        <p:spPr>
          <a:xfrm>
            <a:off x="8975765" y="4168973"/>
            <a:ext cx="3321368" cy="839033"/>
          </a:xfrm>
          <a:prstGeom prst="rect">
            <a:avLst/>
          </a:prstGeom>
        </p:spPr>
      </p:pic>
      <p:sp>
        <p:nvSpPr>
          <p:cNvPr id="13" name="Text 7"/>
          <p:cNvSpPr/>
          <p:nvPr/>
        </p:nvSpPr>
        <p:spPr>
          <a:xfrm>
            <a:off x="9185434" y="5322570"/>
            <a:ext cx="2621994" cy="327660"/>
          </a:xfrm>
          <a:prstGeom prst="rect">
            <a:avLst/>
          </a:prstGeom>
          <a:noFill/>
          <a:ln/>
        </p:spPr>
        <p:txBody>
          <a:bodyPr wrap="none" rtlCol="0" anchor="t"/>
          <a:lstStyle/>
          <a:p>
            <a:pPr algn="l" indent="0" marL="0">
              <a:lnSpc>
                <a:spcPts val="2581"/>
              </a:lnSpc>
              <a:buNone/>
            </a:pPr>
            <a:r>
              <a:rPr lang="en-US" sz="2065" b="1" dirty="0">
                <a:solidFill>
                  <a:srgbClr val="443728"/>
                </a:solidFill>
                <a:latin typeface="Crimson Pro" pitchFamily="34" charset="0"/>
                <a:ea typeface="Crimson Pro" pitchFamily="34" charset="-122"/>
                <a:cs typeface="Crimson Pro" pitchFamily="34" charset="-120"/>
              </a:rPr>
              <a:t>Continuous Learning</a:t>
            </a:r>
            <a:endParaRPr lang="en-US" sz="2065" dirty="0"/>
          </a:p>
        </p:txBody>
      </p:sp>
      <p:sp>
        <p:nvSpPr>
          <p:cNvPr id="14" name="Text 8"/>
          <p:cNvSpPr/>
          <p:nvPr/>
        </p:nvSpPr>
        <p:spPr>
          <a:xfrm>
            <a:off x="9185434" y="5776079"/>
            <a:ext cx="2902029" cy="1006912"/>
          </a:xfrm>
          <a:prstGeom prst="rect">
            <a:avLst/>
          </a:prstGeom>
          <a:noFill/>
          <a:ln/>
        </p:spPr>
        <p:txBody>
          <a:bodyPr wrap="square" rtlCol="0" anchor="t"/>
          <a:lstStyle/>
          <a:p>
            <a:pPr algn="l" indent="0" marL="0">
              <a:lnSpc>
                <a:spcPts val="2643"/>
              </a:lnSpc>
              <a:buNone/>
            </a:pPr>
            <a:r>
              <a:rPr lang="en-US" sz="1652" dirty="0">
                <a:solidFill>
                  <a:srgbClr val="443728"/>
                </a:solidFill>
                <a:latin typeface="Open Sans" pitchFamily="34" charset="0"/>
                <a:ea typeface="Open Sans" pitchFamily="34" charset="-122"/>
                <a:cs typeface="Open Sans" pitchFamily="34" charset="-120"/>
              </a:rPr>
              <a:t>Embracing a growth mindset, being proactive in acquiring new skills and knowledge.</a:t>
            </a:r>
            <a:endParaRPr lang="en-US" sz="1652"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428155"/>
            <a:ext cx="8629769"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Achievements and Accomplishments</a:t>
            </a:r>
            <a:endParaRPr lang="en-US" sz="4374" dirty="0"/>
          </a:p>
        </p:txBody>
      </p:sp>
      <p:sp>
        <p:nvSpPr>
          <p:cNvPr id="5" name="Shape 3"/>
          <p:cNvSpPr/>
          <p:nvPr/>
        </p:nvSpPr>
        <p:spPr>
          <a:xfrm>
            <a:off x="2037993" y="2566868"/>
            <a:ext cx="5166122" cy="2006203"/>
          </a:xfrm>
          <a:prstGeom prst="roundRect">
            <a:avLst>
              <a:gd name="adj" fmla="val 4984"/>
            </a:avLst>
          </a:prstGeom>
          <a:solidFill>
            <a:srgbClr val="EBE2E0"/>
          </a:solidFill>
          <a:ln w="7620">
            <a:solidFill>
              <a:srgbClr val="D1C8C6"/>
            </a:solidFill>
            <a:prstDash val="solid"/>
          </a:ln>
        </p:spPr>
      </p:sp>
      <p:sp>
        <p:nvSpPr>
          <p:cNvPr id="6" name="Text 4"/>
          <p:cNvSpPr/>
          <p:nvPr/>
        </p:nvSpPr>
        <p:spPr>
          <a:xfrm>
            <a:off x="2267783" y="2796659"/>
            <a:ext cx="3155871"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Successful Project Delivery</a:t>
            </a:r>
            <a:endParaRPr lang="en-US" sz="2187" dirty="0"/>
          </a:p>
        </p:txBody>
      </p:sp>
      <p:sp>
        <p:nvSpPr>
          <p:cNvPr id="7" name="Text 5"/>
          <p:cNvSpPr/>
          <p:nvPr/>
        </p:nvSpPr>
        <p:spPr>
          <a:xfrm>
            <a:off x="2267783" y="3277076"/>
            <a:ext cx="4706541"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Contributed to the successful launch of a mobile application, meeting all project deadlines and requirements.</a:t>
            </a:r>
            <a:endParaRPr lang="en-US" sz="1750" dirty="0"/>
          </a:p>
        </p:txBody>
      </p:sp>
      <p:sp>
        <p:nvSpPr>
          <p:cNvPr id="8" name="Shape 6"/>
          <p:cNvSpPr/>
          <p:nvPr/>
        </p:nvSpPr>
        <p:spPr>
          <a:xfrm>
            <a:off x="7426285" y="2566868"/>
            <a:ext cx="5166122" cy="2006203"/>
          </a:xfrm>
          <a:prstGeom prst="roundRect">
            <a:avLst>
              <a:gd name="adj" fmla="val 4984"/>
            </a:avLst>
          </a:prstGeom>
          <a:solidFill>
            <a:srgbClr val="EBE2E0"/>
          </a:solidFill>
          <a:ln w="7620">
            <a:solidFill>
              <a:srgbClr val="D1C8C6"/>
            </a:solidFill>
            <a:prstDash val="solid"/>
          </a:ln>
        </p:spPr>
      </p:sp>
      <p:sp>
        <p:nvSpPr>
          <p:cNvPr id="9" name="Text 7"/>
          <p:cNvSpPr/>
          <p:nvPr/>
        </p:nvSpPr>
        <p:spPr>
          <a:xfrm>
            <a:off x="7656076" y="2796659"/>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Positive Feedback</a:t>
            </a:r>
            <a:endParaRPr lang="en-US" sz="2187" dirty="0"/>
          </a:p>
        </p:txBody>
      </p:sp>
      <p:sp>
        <p:nvSpPr>
          <p:cNvPr id="10" name="Text 8"/>
          <p:cNvSpPr/>
          <p:nvPr/>
        </p:nvSpPr>
        <p:spPr>
          <a:xfrm>
            <a:off x="7656076" y="3277076"/>
            <a:ext cx="4706541"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Received positive feedback from the team and management for my contributions and dedication.</a:t>
            </a:r>
            <a:endParaRPr lang="en-US" sz="1750" dirty="0"/>
          </a:p>
        </p:txBody>
      </p:sp>
      <p:sp>
        <p:nvSpPr>
          <p:cNvPr id="11" name="Shape 9"/>
          <p:cNvSpPr/>
          <p:nvPr/>
        </p:nvSpPr>
        <p:spPr>
          <a:xfrm>
            <a:off x="2037993" y="4795242"/>
            <a:ext cx="5166122" cy="2006203"/>
          </a:xfrm>
          <a:prstGeom prst="roundRect">
            <a:avLst>
              <a:gd name="adj" fmla="val 4984"/>
            </a:avLst>
          </a:prstGeom>
          <a:solidFill>
            <a:srgbClr val="EBE2E0"/>
          </a:solidFill>
          <a:ln w="7620">
            <a:solidFill>
              <a:srgbClr val="D1C8C6"/>
            </a:solidFill>
            <a:prstDash val="solid"/>
          </a:ln>
        </p:spPr>
      </p:sp>
      <p:sp>
        <p:nvSpPr>
          <p:cNvPr id="12" name="Text 10"/>
          <p:cNvSpPr/>
          <p:nvPr/>
        </p:nvSpPr>
        <p:spPr>
          <a:xfrm>
            <a:off x="2267783" y="5025033"/>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Professional Growth</a:t>
            </a:r>
            <a:endParaRPr lang="en-US" sz="2187" dirty="0"/>
          </a:p>
        </p:txBody>
      </p:sp>
      <p:sp>
        <p:nvSpPr>
          <p:cNvPr id="13" name="Text 11"/>
          <p:cNvSpPr/>
          <p:nvPr/>
        </p:nvSpPr>
        <p:spPr>
          <a:xfrm>
            <a:off x="2267783" y="5505450"/>
            <a:ext cx="4706541"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Demonstrated a strong work ethic and a willingness to take on additional responsibilities.</a:t>
            </a:r>
            <a:endParaRPr lang="en-US" sz="1750" dirty="0"/>
          </a:p>
        </p:txBody>
      </p:sp>
      <p:sp>
        <p:nvSpPr>
          <p:cNvPr id="14" name="Shape 12"/>
          <p:cNvSpPr/>
          <p:nvPr/>
        </p:nvSpPr>
        <p:spPr>
          <a:xfrm>
            <a:off x="7426285" y="4795242"/>
            <a:ext cx="5166122" cy="2006203"/>
          </a:xfrm>
          <a:prstGeom prst="roundRect">
            <a:avLst>
              <a:gd name="adj" fmla="val 4984"/>
            </a:avLst>
          </a:prstGeom>
          <a:solidFill>
            <a:srgbClr val="EBE2E0"/>
          </a:solidFill>
          <a:ln w="7620">
            <a:solidFill>
              <a:srgbClr val="D1C8C6"/>
            </a:solidFill>
            <a:prstDash val="solid"/>
          </a:ln>
        </p:spPr>
      </p:sp>
      <p:sp>
        <p:nvSpPr>
          <p:cNvPr id="15" name="Text 13"/>
          <p:cNvSpPr/>
          <p:nvPr/>
        </p:nvSpPr>
        <p:spPr>
          <a:xfrm>
            <a:off x="7656076" y="5025033"/>
            <a:ext cx="3138607"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Networking Opportunities</a:t>
            </a:r>
            <a:endParaRPr lang="en-US" sz="2187" dirty="0"/>
          </a:p>
        </p:txBody>
      </p:sp>
      <p:sp>
        <p:nvSpPr>
          <p:cNvPr id="16" name="Text 14"/>
          <p:cNvSpPr/>
          <p:nvPr/>
        </p:nvSpPr>
        <p:spPr>
          <a:xfrm>
            <a:off x="7656076" y="5505450"/>
            <a:ext cx="4706541" cy="1066205"/>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Actively participated in team events and industry networking activities, expanding my professional connections.</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2187535"/>
            <a:ext cx="7477601" cy="1388745"/>
          </a:xfrm>
          <a:prstGeom prst="rect">
            <a:avLst/>
          </a:prstGeom>
          <a:noFill/>
          <a:ln/>
        </p:spPr>
        <p:txBody>
          <a:bodyPr wrap="squar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Conclusion and Future Opportunities</a:t>
            </a:r>
            <a:endParaRPr lang="en-US" sz="4374" dirty="0"/>
          </a:p>
        </p:txBody>
      </p:sp>
      <p:sp>
        <p:nvSpPr>
          <p:cNvPr id="6" name="Text 3"/>
          <p:cNvSpPr/>
          <p:nvPr/>
        </p:nvSpPr>
        <p:spPr>
          <a:xfrm>
            <a:off x="6319599" y="3909536"/>
            <a:ext cx="7477601" cy="2132409"/>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The internship at Epion Computer Solutions provided me with invaluable experience and insights into the technology industry. I am grateful for the opportunities to apply my knowledge, develop new skills, and contribute to the company's success. I am confident that the skills and lessons learned during this internship will serve me well in my future endeavors and help me achieve my career aspirations.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833080"/>
            <a:ext cx="6825734"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Main Projects Made by Epion</a:t>
            </a:r>
            <a:endParaRPr lang="en-US" sz="4374" dirty="0"/>
          </a:p>
        </p:txBody>
      </p:sp>
      <p:pic>
        <p:nvPicPr>
          <p:cNvPr id="5" name="Image 0" descr="preencoded.png">    </p:cNvPr>
          <p:cNvPicPr>
            <a:picLocks noChangeAspect="1"/>
          </p:cNvPicPr>
          <p:nvPr/>
        </p:nvPicPr>
        <p:blipFill>
          <a:blip r:embed="rId1"/>
          <a:stretch>
            <a:fillRect/>
          </a:stretch>
        </p:blipFill>
        <p:spPr>
          <a:xfrm>
            <a:off x="2037993" y="1971794"/>
            <a:ext cx="2388632" cy="1476256"/>
          </a:xfrm>
          <a:prstGeom prst="rect">
            <a:avLst/>
          </a:prstGeom>
        </p:spPr>
      </p:pic>
      <p:sp>
        <p:nvSpPr>
          <p:cNvPr id="6" name="Text 3"/>
          <p:cNvSpPr/>
          <p:nvPr/>
        </p:nvSpPr>
        <p:spPr>
          <a:xfrm>
            <a:off x="2037993" y="3725704"/>
            <a:ext cx="2388632"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Enterprise Software Solutions</a:t>
            </a:r>
            <a:endParaRPr lang="en-US" sz="2187" dirty="0"/>
          </a:p>
        </p:txBody>
      </p:sp>
      <p:sp>
        <p:nvSpPr>
          <p:cNvPr id="7" name="Text 4"/>
          <p:cNvSpPr/>
          <p:nvPr/>
        </p:nvSpPr>
        <p:spPr>
          <a:xfrm>
            <a:off x="2037993" y="4553307"/>
            <a:ext cx="2388632" cy="2843213"/>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Epion's team of expert technicians develops customizable and scalable software to meet the unique needs of businesses across various industries.</a:t>
            </a:r>
            <a:endParaRPr lang="en-US" sz="1750" dirty="0"/>
          </a:p>
        </p:txBody>
      </p:sp>
      <p:pic>
        <p:nvPicPr>
          <p:cNvPr id="8" name="Image 1" descr="preencoded.png">    </p:cNvPr>
          <p:cNvPicPr>
            <a:picLocks noChangeAspect="1"/>
          </p:cNvPicPr>
          <p:nvPr/>
        </p:nvPicPr>
        <p:blipFill>
          <a:blip r:embed="rId2"/>
          <a:stretch>
            <a:fillRect/>
          </a:stretch>
        </p:blipFill>
        <p:spPr>
          <a:xfrm>
            <a:off x="4759881" y="1971794"/>
            <a:ext cx="2388632" cy="1476256"/>
          </a:xfrm>
          <a:prstGeom prst="rect">
            <a:avLst/>
          </a:prstGeom>
        </p:spPr>
      </p:pic>
      <p:sp>
        <p:nvSpPr>
          <p:cNvPr id="9" name="Text 5"/>
          <p:cNvSpPr/>
          <p:nvPr/>
        </p:nvSpPr>
        <p:spPr>
          <a:xfrm>
            <a:off x="4759881" y="3725704"/>
            <a:ext cx="2388632"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HRM and Payroll Software</a:t>
            </a:r>
            <a:endParaRPr lang="en-US" sz="2187" dirty="0"/>
          </a:p>
        </p:txBody>
      </p:sp>
      <p:sp>
        <p:nvSpPr>
          <p:cNvPr id="10" name="Text 6"/>
          <p:cNvSpPr/>
          <p:nvPr/>
        </p:nvSpPr>
        <p:spPr>
          <a:xfrm>
            <a:off x="4759881" y="4553307"/>
            <a:ext cx="2388632" cy="2843213"/>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 offers comprehensive HRM and payroll software solutions to streamline HR processes and ensure accurate employee compensation.</a:t>
            </a:r>
            <a:endParaRPr lang="en-US" sz="1750" dirty="0"/>
          </a:p>
        </p:txBody>
      </p:sp>
      <p:pic>
        <p:nvPicPr>
          <p:cNvPr id="11" name="Image 2" descr="preencoded.png">    </p:cNvPr>
          <p:cNvPicPr>
            <a:picLocks noChangeAspect="1"/>
          </p:cNvPicPr>
          <p:nvPr/>
        </p:nvPicPr>
        <p:blipFill>
          <a:blip r:embed="rId3"/>
          <a:stretch>
            <a:fillRect/>
          </a:stretch>
        </p:blipFill>
        <p:spPr>
          <a:xfrm>
            <a:off x="7481768" y="1971794"/>
            <a:ext cx="2388632" cy="1476256"/>
          </a:xfrm>
          <a:prstGeom prst="rect">
            <a:avLst/>
          </a:prstGeom>
        </p:spPr>
      </p:pic>
      <p:sp>
        <p:nvSpPr>
          <p:cNvPr id="12" name="Text 7"/>
          <p:cNvSpPr/>
          <p:nvPr/>
        </p:nvSpPr>
        <p:spPr>
          <a:xfrm>
            <a:off x="7481768" y="3725704"/>
            <a:ext cx="2388632"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Search Engine Optimization</a:t>
            </a:r>
            <a:endParaRPr lang="en-US" sz="2187" dirty="0"/>
          </a:p>
        </p:txBody>
      </p:sp>
      <p:sp>
        <p:nvSpPr>
          <p:cNvPr id="13" name="Text 8"/>
          <p:cNvSpPr/>
          <p:nvPr/>
        </p:nvSpPr>
        <p:spPr>
          <a:xfrm>
            <a:off x="7481768" y="4553307"/>
            <a:ext cx="2388632" cy="2487811"/>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Epion's SEO experts provide advanced optimization services to help clients improve their online visibility and attract more targeted traffic.</a:t>
            </a:r>
            <a:endParaRPr lang="en-US" sz="1750" dirty="0"/>
          </a:p>
        </p:txBody>
      </p:sp>
      <p:pic>
        <p:nvPicPr>
          <p:cNvPr id="14" name="Image 3" descr="preencoded.png">    </p:cNvPr>
          <p:cNvPicPr>
            <a:picLocks noChangeAspect="1"/>
          </p:cNvPicPr>
          <p:nvPr/>
        </p:nvPicPr>
        <p:blipFill>
          <a:blip r:embed="rId4"/>
          <a:stretch>
            <a:fillRect/>
          </a:stretch>
        </p:blipFill>
        <p:spPr>
          <a:xfrm>
            <a:off x="10203656" y="1971794"/>
            <a:ext cx="2388751" cy="1476256"/>
          </a:xfrm>
          <a:prstGeom prst="rect">
            <a:avLst/>
          </a:prstGeom>
        </p:spPr>
      </p:pic>
      <p:sp>
        <p:nvSpPr>
          <p:cNvPr id="15" name="Text 9"/>
          <p:cNvSpPr/>
          <p:nvPr/>
        </p:nvSpPr>
        <p:spPr>
          <a:xfrm>
            <a:off x="10203656" y="3725704"/>
            <a:ext cx="2388751" cy="694373"/>
          </a:xfrm>
          <a:prstGeom prst="rect">
            <a:avLst/>
          </a:prstGeom>
          <a:noFill/>
          <a:ln/>
        </p:spPr>
        <p:txBody>
          <a:bodyPr wrap="squar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Inventory/Stock System</a:t>
            </a:r>
            <a:endParaRPr lang="en-US" sz="2187" dirty="0"/>
          </a:p>
        </p:txBody>
      </p:sp>
      <p:sp>
        <p:nvSpPr>
          <p:cNvPr id="16" name="Text 10"/>
          <p:cNvSpPr/>
          <p:nvPr/>
        </p:nvSpPr>
        <p:spPr>
          <a:xfrm>
            <a:off x="10203656" y="4553307"/>
            <a:ext cx="2388751" cy="2843213"/>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Epion's robust inventory and stock management software empowers clients to efficiently track, manage, and optimize their product inventory.</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749260"/>
            <a:ext cx="6856095"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Chapter Two: The Internship</a:t>
            </a:r>
            <a:endParaRPr lang="en-US" sz="4374" dirty="0"/>
          </a:p>
        </p:txBody>
      </p:sp>
      <p:sp>
        <p:nvSpPr>
          <p:cNvPr id="5" name="Shape 3"/>
          <p:cNvSpPr/>
          <p:nvPr/>
        </p:nvSpPr>
        <p:spPr>
          <a:xfrm>
            <a:off x="2037993" y="2061567"/>
            <a:ext cx="499943" cy="499943"/>
          </a:xfrm>
          <a:prstGeom prst="roundRect">
            <a:avLst>
              <a:gd name="adj" fmla="val 20000"/>
            </a:avLst>
          </a:prstGeom>
          <a:solidFill>
            <a:srgbClr val="EBE2E0"/>
          </a:solidFill>
          <a:ln w="7620">
            <a:solidFill>
              <a:srgbClr val="D1C8C6"/>
            </a:solidFill>
            <a:prstDash val="solid"/>
          </a:ln>
        </p:spPr>
      </p:sp>
      <p:sp>
        <p:nvSpPr>
          <p:cNvPr id="6" name="Text 4"/>
          <p:cNvSpPr/>
          <p:nvPr/>
        </p:nvSpPr>
        <p:spPr>
          <a:xfrm>
            <a:off x="2225635" y="2103239"/>
            <a:ext cx="1246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7" name="Text 5"/>
          <p:cNvSpPr/>
          <p:nvPr/>
        </p:nvSpPr>
        <p:spPr>
          <a:xfrm>
            <a:off x="2760107" y="2137886"/>
            <a:ext cx="3198257"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Responsibilities and Duties</a:t>
            </a:r>
            <a:endParaRPr lang="en-US" sz="2187" dirty="0"/>
          </a:p>
        </p:txBody>
      </p:sp>
      <p:sp>
        <p:nvSpPr>
          <p:cNvPr id="8" name="Text 6"/>
          <p:cNvSpPr/>
          <p:nvPr/>
        </p:nvSpPr>
        <p:spPr>
          <a:xfrm>
            <a:off x="2760107" y="2618303"/>
            <a:ext cx="4444008"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Assisted the Epion team in developing and implementing custom software solutions for enterprise clients. Participated in project planning, requirements gathering, and testing phases.</a:t>
            </a:r>
            <a:endParaRPr lang="en-US" sz="1750" dirty="0"/>
          </a:p>
        </p:txBody>
      </p:sp>
      <p:sp>
        <p:nvSpPr>
          <p:cNvPr id="9" name="Shape 7"/>
          <p:cNvSpPr/>
          <p:nvPr/>
        </p:nvSpPr>
        <p:spPr>
          <a:xfrm>
            <a:off x="7426285" y="2061567"/>
            <a:ext cx="499943" cy="499943"/>
          </a:xfrm>
          <a:prstGeom prst="roundRect">
            <a:avLst>
              <a:gd name="adj" fmla="val 20000"/>
            </a:avLst>
          </a:prstGeom>
          <a:solidFill>
            <a:srgbClr val="EBE2E0"/>
          </a:solidFill>
          <a:ln w="7620">
            <a:solidFill>
              <a:srgbClr val="D1C8C6"/>
            </a:solidFill>
            <a:prstDash val="solid"/>
          </a:ln>
        </p:spPr>
      </p:sp>
      <p:sp>
        <p:nvSpPr>
          <p:cNvPr id="10" name="Text 8"/>
          <p:cNvSpPr/>
          <p:nvPr/>
        </p:nvSpPr>
        <p:spPr>
          <a:xfrm>
            <a:off x="7591306" y="2103239"/>
            <a:ext cx="169902"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1" name="Text 9"/>
          <p:cNvSpPr/>
          <p:nvPr/>
        </p:nvSpPr>
        <p:spPr>
          <a:xfrm>
            <a:off x="8148399" y="2137886"/>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Hands-on Learning</a:t>
            </a:r>
            <a:endParaRPr lang="en-US" sz="2187" dirty="0"/>
          </a:p>
        </p:txBody>
      </p:sp>
      <p:sp>
        <p:nvSpPr>
          <p:cNvPr id="12" name="Text 10"/>
          <p:cNvSpPr/>
          <p:nvPr/>
        </p:nvSpPr>
        <p:spPr>
          <a:xfrm>
            <a:off x="8148399" y="2618303"/>
            <a:ext cx="4444008" cy="2132409"/>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Gained practical experience in programming languages, database management, and project management tools used by the Epion team. Attended training sessions to expand my technical skillset.</a:t>
            </a:r>
            <a:endParaRPr lang="en-US" sz="1750" dirty="0"/>
          </a:p>
        </p:txBody>
      </p:sp>
      <p:sp>
        <p:nvSpPr>
          <p:cNvPr id="13" name="Shape 11"/>
          <p:cNvSpPr/>
          <p:nvPr/>
        </p:nvSpPr>
        <p:spPr>
          <a:xfrm>
            <a:off x="2037993" y="5146477"/>
            <a:ext cx="499943" cy="499943"/>
          </a:xfrm>
          <a:prstGeom prst="roundRect">
            <a:avLst>
              <a:gd name="adj" fmla="val 20000"/>
            </a:avLst>
          </a:prstGeom>
          <a:solidFill>
            <a:srgbClr val="EBE2E0"/>
          </a:solidFill>
          <a:ln w="7620">
            <a:solidFill>
              <a:srgbClr val="D1C8C6"/>
            </a:solidFill>
            <a:prstDash val="solid"/>
          </a:ln>
        </p:spPr>
      </p:sp>
      <p:sp>
        <p:nvSpPr>
          <p:cNvPr id="14" name="Text 12"/>
          <p:cNvSpPr/>
          <p:nvPr/>
        </p:nvSpPr>
        <p:spPr>
          <a:xfrm>
            <a:off x="2206585" y="5188148"/>
            <a:ext cx="162758"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5" name="Text 13"/>
          <p:cNvSpPr/>
          <p:nvPr/>
        </p:nvSpPr>
        <p:spPr>
          <a:xfrm>
            <a:off x="2760107" y="5222796"/>
            <a:ext cx="3203138"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Collaborative Environment</a:t>
            </a:r>
            <a:endParaRPr lang="en-US" sz="2187" dirty="0"/>
          </a:p>
        </p:txBody>
      </p:sp>
      <p:sp>
        <p:nvSpPr>
          <p:cNvPr id="16" name="Text 14"/>
          <p:cNvSpPr/>
          <p:nvPr/>
        </p:nvSpPr>
        <p:spPr>
          <a:xfrm>
            <a:off x="2760107" y="5703213"/>
            <a:ext cx="4444008" cy="1777008"/>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Worked closely with experienced developers and project managers, learning from their expertise. Contributed ideas and solutions in team brainstorming sessions.</a:t>
            </a:r>
            <a:endParaRPr lang="en-US" sz="1750" dirty="0"/>
          </a:p>
        </p:txBody>
      </p:sp>
      <p:sp>
        <p:nvSpPr>
          <p:cNvPr id="17" name="Shape 15"/>
          <p:cNvSpPr/>
          <p:nvPr/>
        </p:nvSpPr>
        <p:spPr>
          <a:xfrm>
            <a:off x="7426285" y="5146477"/>
            <a:ext cx="499943" cy="499943"/>
          </a:xfrm>
          <a:prstGeom prst="roundRect">
            <a:avLst>
              <a:gd name="adj" fmla="val 20000"/>
            </a:avLst>
          </a:prstGeom>
          <a:solidFill>
            <a:srgbClr val="EBE2E0"/>
          </a:solidFill>
          <a:ln w="7620">
            <a:solidFill>
              <a:srgbClr val="D1C8C6"/>
            </a:solidFill>
            <a:prstDash val="solid"/>
          </a:ln>
        </p:spPr>
      </p:sp>
      <p:sp>
        <p:nvSpPr>
          <p:cNvPr id="18" name="Text 16"/>
          <p:cNvSpPr/>
          <p:nvPr/>
        </p:nvSpPr>
        <p:spPr>
          <a:xfrm>
            <a:off x="7586424" y="5188148"/>
            <a:ext cx="179665" cy="416481"/>
          </a:xfrm>
          <a:prstGeom prst="rect">
            <a:avLst/>
          </a:prstGeom>
          <a:noFill/>
          <a:ln/>
        </p:spPr>
        <p:txBody>
          <a:bodyPr wrap="none" rtlCol="0" anchor="t"/>
          <a:lstStyle/>
          <a:p>
            <a:pPr algn="ct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4</a:t>
            </a:r>
            <a:endParaRPr lang="en-US" sz="2624" dirty="0"/>
          </a:p>
        </p:txBody>
      </p:sp>
      <p:sp>
        <p:nvSpPr>
          <p:cNvPr id="19" name="Text 17"/>
          <p:cNvSpPr/>
          <p:nvPr/>
        </p:nvSpPr>
        <p:spPr>
          <a:xfrm>
            <a:off x="8148399" y="5222796"/>
            <a:ext cx="2777490" cy="347186"/>
          </a:xfrm>
          <a:prstGeom prst="rect">
            <a:avLst/>
          </a:prstGeom>
          <a:noFill/>
          <a:ln/>
        </p:spPr>
        <p:txBody>
          <a:bodyPr wrap="none" rtlCol="0" anchor="t"/>
          <a:lstStyle/>
          <a:p>
            <a:pPr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Real-world Exposure</a:t>
            </a:r>
            <a:endParaRPr lang="en-US" sz="2187" dirty="0"/>
          </a:p>
        </p:txBody>
      </p:sp>
      <p:sp>
        <p:nvSpPr>
          <p:cNvPr id="20" name="Text 18"/>
          <p:cNvSpPr/>
          <p:nvPr/>
        </p:nvSpPr>
        <p:spPr>
          <a:xfrm>
            <a:off x="8148399" y="5703213"/>
            <a:ext cx="4444008" cy="1421606"/>
          </a:xfrm>
          <a:prstGeom prst="rect">
            <a:avLst/>
          </a:prstGeom>
          <a:noFill/>
          <a:ln/>
        </p:spPr>
        <p:txBody>
          <a:bodyPr wrap="square" rtlCol="0" anchor="t"/>
          <a:lstStyle/>
          <a:p>
            <a:pPr indent="0" marL="0">
              <a:lnSpc>
                <a:spcPts val="2799"/>
              </a:lnSpc>
              <a:buNone/>
            </a:pPr>
            <a:r>
              <a:rPr lang="en-US" sz="1750" dirty="0">
                <a:solidFill>
                  <a:srgbClr val="443728"/>
                </a:solidFill>
                <a:latin typeface="Open Sans" pitchFamily="34" charset="0"/>
                <a:ea typeface="Open Sans" pitchFamily="34" charset="-122"/>
                <a:cs typeface="Open Sans" pitchFamily="34" charset="-120"/>
              </a:rPr>
              <a:t>Participated in client meetings, providing support and gaining insights into the challenges and requirements of Epion's diverse customer base.</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903923"/>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Internship Project</a:t>
            </a:r>
            <a:endParaRPr lang="en-US" sz="4374" dirty="0"/>
          </a:p>
        </p:txBody>
      </p:sp>
      <p:pic>
        <p:nvPicPr>
          <p:cNvPr id="5" name="Image 0" descr="preencoded.png">    </p:cNvPr>
          <p:cNvPicPr>
            <a:picLocks noChangeAspect="1"/>
          </p:cNvPicPr>
          <p:nvPr/>
        </p:nvPicPr>
        <p:blipFill>
          <a:blip r:embed="rId1"/>
          <a:stretch>
            <a:fillRect/>
          </a:stretch>
        </p:blipFill>
        <p:spPr>
          <a:xfrm>
            <a:off x="2037993" y="2042636"/>
            <a:ext cx="3295888" cy="2036921"/>
          </a:xfrm>
          <a:prstGeom prst="rect">
            <a:avLst/>
          </a:prstGeom>
        </p:spPr>
      </p:pic>
      <p:sp>
        <p:nvSpPr>
          <p:cNvPr id="6" name="Text 3"/>
          <p:cNvSpPr/>
          <p:nvPr/>
        </p:nvSpPr>
        <p:spPr>
          <a:xfrm>
            <a:off x="2037993" y="4357211"/>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Project Development</a:t>
            </a:r>
            <a:endParaRPr lang="en-US" sz="2187" dirty="0"/>
          </a:p>
        </p:txBody>
      </p:sp>
      <p:sp>
        <p:nvSpPr>
          <p:cNvPr id="7" name="Text 4"/>
          <p:cNvSpPr/>
          <p:nvPr/>
        </p:nvSpPr>
        <p:spPr>
          <a:xfrm>
            <a:off x="2037993" y="4837628"/>
            <a:ext cx="3295888" cy="2132409"/>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Collaborated with the Epion team to design and implement a custom software solution for an enterprise client, applying my technical skills and gaining valuable real-world experience.</a:t>
            </a:r>
            <a:endParaRPr lang="en-US" sz="1750" dirty="0"/>
          </a:p>
        </p:txBody>
      </p:sp>
      <p:pic>
        <p:nvPicPr>
          <p:cNvPr id="8" name="Image 1" descr="preencoded.png">    </p:cNvPr>
          <p:cNvPicPr>
            <a:picLocks noChangeAspect="1"/>
          </p:cNvPicPr>
          <p:nvPr/>
        </p:nvPicPr>
        <p:blipFill>
          <a:blip r:embed="rId2"/>
          <a:stretch>
            <a:fillRect/>
          </a:stretch>
        </p:blipFill>
        <p:spPr>
          <a:xfrm>
            <a:off x="5667137" y="2042636"/>
            <a:ext cx="3296007" cy="2037040"/>
          </a:xfrm>
          <a:prstGeom prst="rect">
            <a:avLst/>
          </a:prstGeom>
        </p:spPr>
      </p:pic>
      <p:sp>
        <p:nvSpPr>
          <p:cNvPr id="9" name="Text 5"/>
          <p:cNvSpPr/>
          <p:nvPr/>
        </p:nvSpPr>
        <p:spPr>
          <a:xfrm>
            <a:off x="5667137" y="4357330"/>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Client Collaboration</a:t>
            </a:r>
            <a:endParaRPr lang="en-US" sz="2187" dirty="0"/>
          </a:p>
        </p:txBody>
      </p:sp>
      <p:sp>
        <p:nvSpPr>
          <p:cNvPr id="10" name="Text 6"/>
          <p:cNvSpPr/>
          <p:nvPr/>
        </p:nvSpPr>
        <p:spPr>
          <a:xfrm>
            <a:off x="5667137" y="4837748"/>
            <a:ext cx="3296007" cy="1777008"/>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Participated in client meetings, providing support and gaining insights into the challenges and requirements of Epion's diverse customer base.</a:t>
            </a:r>
            <a:endParaRPr lang="en-US" sz="1750" dirty="0"/>
          </a:p>
        </p:txBody>
      </p:sp>
      <p:pic>
        <p:nvPicPr>
          <p:cNvPr id="11" name="Image 2" descr="preencoded.png">    </p:cNvPr>
          <p:cNvPicPr>
            <a:picLocks noChangeAspect="1"/>
          </p:cNvPicPr>
          <p:nvPr/>
        </p:nvPicPr>
        <p:blipFill>
          <a:blip r:embed="rId3"/>
          <a:stretch>
            <a:fillRect/>
          </a:stretch>
        </p:blipFill>
        <p:spPr>
          <a:xfrm>
            <a:off x="9296400" y="2042636"/>
            <a:ext cx="3296007" cy="2037040"/>
          </a:xfrm>
          <a:prstGeom prst="rect">
            <a:avLst/>
          </a:prstGeom>
        </p:spPr>
      </p:pic>
      <p:sp>
        <p:nvSpPr>
          <p:cNvPr id="12" name="Text 7"/>
          <p:cNvSpPr/>
          <p:nvPr/>
        </p:nvSpPr>
        <p:spPr>
          <a:xfrm>
            <a:off x="9296400" y="4357330"/>
            <a:ext cx="2777490" cy="347186"/>
          </a:xfrm>
          <a:prstGeom prst="rect">
            <a:avLst/>
          </a:prstGeom>
          <a:noFill/>
          <a:ln/>
        </p:spPr>
        <p:txBody>
          <a:bodyPr wrap="none" rtlCol="0" anchor="t"/>
          <a:lstStyle/>
          <a:p>
            <a:pPr algn="l" indent="0" marL="0">
              <a:lnSpc>
                <a:spcPts val="2734"/>
              </a:lnSpc>
              <a:buNone/>
            </a:pPr>
            <a:r>
              <a:rPr lang="en-US" sz="2187" b="1" dirty="0">
                <a:solidFill>
                  <a:srgbClr val="443728"/>
                </a:solidFill>
                <a:latin typeface="Crimson Pro" pitchFamily="34" charset="0"/>
                <a:ea typeface="Crimson Pro" pitchFamily="34" charset="-122"/>
                <a:cs typeface="Crimson Pro" pitchFamily="34" charset="-120"/>
              </a:rPr>
              <a:t>Technical Skills</a:t>
            </a:r>
            <a:endParaRPr lang="en-US" sz="2187" dirty="0"/>
          </a:p>
        </p:txBody>
      </p:sp>
      <p:sp>
        <p:nvSpPr>
          <p:cNvPr id="13" name="Text 8"/>
          <p:cNvSpPr/>
          <p:nvPr/>
        </p:nvSpPr>
        <p:spPr>
          <a:xfrm>
            <a:off x="9296400" y="4837748"/>
            <a:ext cx="3296007" cy="2487811"/>
          </a:xfrm>
          <a:prstGeom prst="rect">
            <a:avLst/>
          </a:prstGeom>
          <a:noFill/>
          <a:ln/>
        </p:spPr>
        <p:txBody>
          <a:bodyPr wrap="square" rtlCol="0" anchor="t"/>
          <a:lstStyle/>
          <a:p>
            <a:pPr algn="l" indent="0" marL="0">
              <a:lnSpc>
                <a:spcPts val="2799"/>
              </a:lnSpc>
              <a:buNone/>
            </a:pPr>
            <a:r>
              <a:rPr lang="en-US" sz="1750" dirty="0">
                <a:solidFill>
                  <a:srgbClr val="443728"/>
                </a:solidFill>
                <a:latin typeface="Open Sans" pitchFamily="34" charset="0"/>
                <a:ea typeface="Open Sans" pitchFamily="34" charset="-122"/>
                <a:cs typeface="Open Sans" pitchFamily="34" charset="-120"/>
              </a:rPr>
              <a:t>Expanded my proficiency in programming languages, database management, and project management tools used by the Epion team through hands-on training and mentorship.</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847963"/>
            <a:ext cx="5554980" cy="694373"/>
          </a:xfrm>
          <a:prstGeom prst="rect">
            <a:avLst/>
          </a:prstGeom>
          <a:noFill/>
          <a:ln/>
        </p:spPr>
        <p:txBody>
          <a:bodyPr wrap="none" rtlCol="0" anchor="t"/>
          <a:lstStyle/>
          <a:p>
            <a:pPr indent="0" marL="0">
              <a:lnSpc>
                <a:spcPts val="5468"/>
              </a:lnSpc>
              <a:buNone/>
            </a:pPr>
            <a:r>
              <a:rPr lang="en-US" sz="4374" b="1" dirty="0">
                <a:solidFill>
                  <a:srgbClr val="443728"/>
                </a:solidFill>
                <a:latin typeface="Crimson Pro" pitchFamily="34" charset="0"/>
                <a:ea typeface="Crimson Pro" pitchFamily="34" charset="-122"/>
                <a:cs typeface="Crimson Pro" pitchFamily="34" charset="-120"/>
              </a:rPr>
              <a:t>Technical Skill</a:t>
            </a:r>
            <a:endParaRPr lang="en-US" sz="4374" dirty="0"/>
          </a:p>
        </p:txBody>
      </p:sp>
      <p:sp>
        <p:nvSpPr>
          <p:cNvPr id="5" name="Text 3"/>
          <p:cNvSpPr/>
          <p:nvPr/>
        </p:nvSpPr>
        <p:spPr>
          <a:xfrm>
            <a:off x="2037993" y="2097762"/>
            <a:ext cx="4463534" cy="416481"/>
          </a:xfrm>
          <a:prstGeom prst="rect">
            <a:avLst/>
          </a:prstGeom>
          <a:noFill/>
          <a:ln/>
        </p:spPr>
        <p:txBody>
          <a:bodyPr wrap="none" rtlCol="0" anchor="t"/>
          <a:lstStyle/>
          <a:p>
            <a:pPr indent="0" marL="0">
              <a:lnSpc>
                <a:spcPts val="3281"/>
              </a:lnSpc>
              <a:buNone/>
            </a:pPr>
            <a:r>
              <a:rPr lang="en-US" sz="2624" b="1" dirty="0">
                <a:solidFill>
                  <a:srgbClr val="443728"/>
                </a:solidFill>
                <a:latin typeface="Crimson Pro" pitchFamily="34" charset="0"/>
                <a:ea typeface="Crimson Pro" pitchFamily="34" charset="-122"/>
                <a:cs typeface="Crimson Pro" pitchFamily="34" charset="-120"/>
              </a:rPr>
              <a:t>Key Flutter Development Skills:</a:t>
            </a:r>
            <a:endParaRPr lang="en-US" sz="2624" dirty="0"/>
          </a:p>
        </p:txBody>
      </p:sp>
      <p:sp>
        <p:nvSpPr>
          <p:cNvPr id="6" name="Text 4"/>
          <p:cNvSpPr/>
          <p:nvPr/>
        </p:nvSpPr>
        <p:spPr>
          <a:xfrm>
            <a:off x="2393394" y="2736413"/>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Cross-platform mobile app development</a:t>
            </a:r>
            <a:endParaRPr lang="en-US" sz="1750" dirty="0"/>
          </a:p>
        </p:txBody>
      </p:sp>
      <p:sp>
        <p:nvSpPr>
          <p:cNvPr id="7" name="Text 5"/>
          <p:cNvSpPr/>
          <p:nvPr/>
        </p:nvSpPr>
        <p:spPr>
          <a:xfrm>
            <a:off x="2393394" y="3180636"/>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Dart programming language proficiency</a:t>
            </a:r>
            <a:endParaRPr lang="en-US" sz="1750" dirty="0"/>
          </a:p>
        </p:txBody>
      </p:sp>
      <p:sp>
        <p:nvSpPr>
          <p:cNvPr id="8" name="Text 6"/>
          <p:cNvSpPr/>
          <p:nvPr/>
        </p:nvSpPr>
        <p:spPr>
          <a:xfrm>
            <a:off x="2393394" y="3624858"/>
            <a:ext cx="4650819"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Responsive UI design using Flutter's widget-based architecture</a:t>
            </a:r>
            <a:endParaRPr lang="en-US" sz="1750" dirty="0"/>
          </a:p>
        </p:txBody>
      </p:sp>
      <p:sp>
        <p:nvSpPr>
          <p:cNvPr id="9" name="Text 7"/>
          <p:cNvSpPr/>
          <p:nvPr/>
        </p:nvSpPr>
        <p:spPr>
          <a:xfrm>
            <a:off x="2393394" y="4424482"/>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Integration with backend services and APIs</a:t>
            </a:r>
            <a:endParaRPr lang="en-US" sz="1750" dirty="0"/>
          </a:p>
        </p:txBody>
      </p:sp>
      <p:sp>
        <p:nvSpPr>
          <p:cNvPr id="10" name="Text 8"/>
          <p:cNvSpPr/>
          <p:nvPr/>
        </p:nvSpPr>
        <p:spPr>
          <a:xfrm>
            <a:off x="2393394" y="4868704"/>
            <a:ext cx="4650819"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443728"/>
                </a:solidFill>
                <a:latin typeface="Open Sans" pitchFamily="34" charset="0"/>
                <a:ea typeface="Open Sans" pitchFamily="34" charset="-122"/>
                <a:cs typeface="Open Sans" pitchFamily="34" charset="-120"/>
              </a:rPr>
              <a:t>Implementing features like push notifications and geolocation</a:t>
            </a:r>
            <a:endParaRPr lang="en-US" sz="1750" dirty="0"/>
          </a:p>
        </p:txBody>
      </p:sp>
      <p:pic>
        <p:nvPicPr>
          <p:cNvPr id="11" name="Image 0" descr="preencoded.png">    </p:cNvPr>
          <p:cNvPicPr>
            <a:picLocks noChangeAspect="1"/>
          </p:cNvPicPr>
          <p:nvPr/>
        </p:nvPicPr>
        <p:blipFill>
          <a:blip r:embed="rId1"/>
          <a:stretch>
            <a:fillRect/>
          </a:stretch>
        </p:blipFill>
        <p:spPr>
          <a:xfrm>
            <a:off x="7593806" y="2125504"/>
            <a:ext cx="5006221" cy="5006221"/>
          </a:xfrm>
          <a:prstGeom prst="rect">
            <a:avLst/>
          </a:prstGeom>
        </p:spPr>
      </p:pic>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1148"/>
          </a:xfrm>
          <a:prstGeom prst="rect">
            <a:avLst/>
          </a:prstGeom>
          <a:solidFill>
            <a:srgbClr val="FFFCFA"/>
          </a:solidFill>
          <a:ln/>
        </p:spPr>
      </p:sp>
      <p:sp>
        <p:nvSpPr>
          <p:cNvPr id="4" name="Text 2"/>
          <p:cNvSpPr/>
          <p:nvPr/>
        </p:nvSpPr>
        <p:spPr>
          <a:xfrm>
            <a:off x="2105501" y="603171"/>
            <a:ext cx="10419278" cy="1370886"/>
          </a:xfrm>
          <a:prstGeom prst="rect">
            <a:avLst/>
          </a:prstGeom>
          <a:noFill/>
          <a:ln/>
        </p:spPr>
        <p:txBody>
          <a:bodyPr wrap="square" rtlCol="0" anchor="t"/>
          <a:lstStyle/>
          <a:p>
            <a:pPr indent="0" marL="0">
              <a:lnSpc>
                <a:spcPts val="5398"/>
              </a:lnSpc>
              <a:buNone/>
            </a:pPr>
            <a:r>
              <a:rPr lang="en-US" sz="4318" b="1" dirty="0">
                <a:solidFill>
                  <a:srgbClr val="443728"/>
                </a:solidFill>
                <a:latin typeface="Crimson Pro" pitchFamily="34" charset="0"/>
                <a:ea typeface="Crimson Pro" pitchFamily="34" charset="-122"/>
                <a:cs typeface="Crimson Pro" pitchFamily="34" charset="-120"/>
              </a:rPr>
              <a:t>Application Development Lifecycle: Design and Implementation</a:t>
            </a:r>
            <a:endParaRPr lang="en-US" sz="4318" dirty="0"/>
          </a:p>
        </p:txBody>
      </p:sp>
      <p:pic>
        <p:nvPicPr>
          <p:cNvPr id="5" name="Image 0" descr="preencoded.png">    </p:cNvPr>
          <p:cNvPicPr>
            <a:picLocks noChangeAspect="1"/>
          </p:cNvPicPr>
          <p:nvPr/>
        </p:nvPicPr>
        <p:blipFill>
          <a:blip r:embed="rId1"/>
          <a:stretch>
            <a:fillRect/>
          </a:stretch>
        </p:blipFill>
        <p:spPr>
          <a:xfrm>
            <a:off x="2105501" y="2412683"/>
            <a:ext cx="3253740" cy="2010847"/>
          </a:xfrm>
          <a:prstGeom prst="rect">
            <a:avLst/>
          </a:prstGeom>
        </p:spPr>
      </p:pic>
      <p:sp>
        <p:nvSpPr>
          <p:cNvPr id="6" name="Text 3"/>
          <p:cNvSpPr/>
          <p:nvPr/>
        </p:nvSpPr>
        <p:spPr>
          <a:xfrm>
            <a:off x="2105501" y="4697611"/>
            <a:ext cx="2741890" cy="342662"/>
          </a:xfrm>
          <a:prstGeom prst="rect">
            <a:avLst/>
          </a:prstGeom>
          <a:noFill/>
          <a:ln/>
        </p:spPr>
        <p:txBody>
          <a:bodyPr wrap="none" rtlCol="0" anchor="t"/>
          <a:lstStyle/>
          <a:p>
            <a:pPr algn="l" indent="0" marL="0">
              <a:lnSpc>
                <a:spcPts val="2699"/>
              </a:lnSpc>
              <a:buNone/>
            </a:pPr>
            <a:r>
              <a:rPr lang="en-US" sz="2159" b="1" dirty="0">
                <a:solidFill>
                  <a:srgbClr val="443728"/>
                </a:solidFill>
                <a:latin typeface="Crimson Pro" pitchFamily="34" charset="0"/>
                <a:ea typeface="Crimson Pro" pitchFamily="34" charset="-122"/>
                <a:cs typeface="Crimson Pro" pitchFamily="34" charset="-120"/>
              </a:rPr>
              <a:t>Design Phase</a:t>
            </a:r>
            <a:endParaRPr lang="en-US" sz="2159" dirty="0"/>
          </a:p>
        </p:txBody>
      </p:sp>
      <p:sp>
        <p:nvSpPr>
          <p:cNvPr id="7" name="Text 4"/>
          <p:cNvSpPr/>
          <p:nvPr/>
        </p:nvSpPr>
        <p:spPr>
          <a:xfrm>
            <a:off x="2105501" y="5171837"/>
            <a:ext cx="3253740" cy="2456140"/>
          </a:xfrm>
          <a:prstGeom prst="rect">
            <a:avLst/>
          </a:prstGeom>
          <a:noFill/>
          <a:ln/>
        </p:spPr>
        <p:txBody>
          <a:bodyPr wrap="square" rtlCol="0" anchor="t"/>
          <a:lstStyle/>
          <a:p>
            <a:pPr algn="l" indent="0" marL="0">
              <a:lnSpc>
                <a:spcPts val="2764"/>
              </a:lnSpc>
              <a:buNone/>
            </a:pPr>
            <a:r>
              <a:rPr lang="en-US" sz="1727" dirty="0">
                <a:solidFill>
                  <a:srgbClr val="443728"/>
                </a:solidFill>
                <a:latin typeface="Open Sans" pitchFamily="34" charset="0"/>
                <a:ea typeface="Open Sans" pitchFamily="34" charset="-122"/>
                <a:cs typeface="Open Sans" pitchFamily="34" charset="-120"/>
              </a:rPr>
              <a:t>The design phase involves gathering requirements, creating wireframes, and defining the technical architecture to ensure the software meets the client's needs.</a:t>
            </a:r>
            <a:endParaRPr lang="en-US" sz="1727" dirty="0"/>
          </a:p>
        </p:txBody>
      </p:sp>
      <p:pic>
        <p:nvPicPr>
          <p:cNvPr id="8" name="Image 1" descr="preencoded.png">    </p:cNvPr>
          <p:cNvPicPr>
            <a:picLocks noChangeAspect="1"/>
          </p:cNvPicPr>
          <p:nvPr/>
        </p:nvPicPr>
        <p:blipFill>
          <a:blip r:embed="rId2"/>
          <a:stretch>
            <a:fillRect/>
          </a:stretch>
        </p:blipFill>
        <p:spPr>
          <a:xfrm>
            <a:off x="5688211" y="2412683"/>
            <a:ext cx="3253740" cy="2010847"/>
          </a:xfrm>
          <a:prstGeom prst="rect">
            <a:avLst/>
          </a:prstGeom>
        </p:spPr>
      </p:pic>
      <p:sp>
        <p:nvSpPr>
          <p:cNvPr id="9" name="Text 5"/>
          <p:cNvSpPr/>
          <p:nvPr/>
        </p:nvSpPr>
        <p:spPr>
          <a:xfrm>
            <a:off x="5688211" y="4697611"/>
            <a:ext cx="2741890" cy="342662"/>
          </a:xfrm>
          <a:prstGeom prst="rect">
            <a:avLst/>
          </a:prstGeom>
          <a:noFill/>
          <a:ln/>
        </p:spPr>
        <p:txBody>
          <a:bodyPr wrap="none" rtlCol="0" anchor="t"/>
          <a:lstStyle/>
          <a:p>
            <a:pPr algn="l" indent="0" marL="0">
              <a:lnSpc>
                <a:spcPts val="2699"/>
              </a:lnSpc>
              <a:buNone/>
            </a:pPr>
            <a:r>
              <a:rPr lang="en-US" sz="2159" b="1" dirty="0">
                <a:solidFill>
                  <a:srgbClr val="443728"/>
                </a:solidFill>
                <a:latin typeface="Crimson Pro" pitchFamily="34" charset="0"/>
                <a:ea typeface="Crimson Pro" pitchFamily="34" charset="-122"/>
                <a:cs typeface="Crimson Pro" pitchFamily="34" charset="-120"/>
              </a:rPr>
              <a:t>Development Phase</a:t>
            </a:r>
            <a:endParaRPr lang="en-US" sz="2159" dirty="0"/>
          </a:p>
        </p:txBody>
      </p:sp>
      <p:sp>
        <p:nvSpPr>
          <p:cNvPr id="10" name="Text 6"/>
          <p:cNvSpPr/>
          <p:nvPr/>
        </p:nvSpPr>
        <p:spPr>
          <a:xfrm>
            <a:off x="5688211" y="5171837"/>
            <a:ext cx="3253740" cy="2456140"/>
          </a:xfrm>
          <a:prstGeom prst="rect">
            <a:avLst/>
          </a:prstGeom>
          <a:noFill/>
          <a:ln/>
        </p:spPr>
        <p:txBody>
          <a:bodyPr wrap="square" rtlCol="0" anchor="t"/>
          <a:lstStyle/>
          <a:p>
            <a:pPr algn="l" indent="0" marL="0">
              <a:lnSpc>
                <a:spcPts val="2764"/>
              </a:lnSpc>
              <a:buNone/>
            </a:pPr>
            <a:r>
              <a:rPr lang="en-US" sz="1727" dirty="0">
                <a:solidFill>
                  <a:srgbClr val="443728"/>
                </a:solidFill>
                <a:latin typeface="Open Sans" pitchFamily="34" charset="0"/>
                <a:ea typeface="Open Sans" pitchFamily="34" charset="-122"/>
                <a:cs typeface="Open Sans" pitchFamily="34" charset="-120"/>
              </a:rPr>
              <a:t>During the development phase, the engineering team implements the designed features using agile methodologies, leveraging the latest technologies and best practices.</a:t>
            </a:r>
            <a:endParaRPr lang="en-US" sz="1727" dirty="0"/>
          </a:p>
        </p:txBody>
      </p:sp>
      <p:pic>
        <p:nvPicPr>
          <p:cNvPr id="11" name="Image 2" descr="preencoded.png">    </p:cNvPr>
          <p:cNvPicPr>
            <a:picLocks noChangeAspect="1"/>
          </p:cNvPicPr>
          <p:nvPr/>
        </p:nvPicPr>
        <p:blipFill>
          <a:blip r:embed="rId3"/>
          <a:stretch>
            <a:fillRect/>
          </a:stretch>
        </p:blipFill>
        <p:spPr>
          <a:xfrm>
            <a:off x="9270921" y="2412683"/>
            <a:ext cx="3253859" cy="2010966"/>
          </a:xfrm>
          <a:prstGeom prst="rect">
            <a:avLst/>
          </a:prstGeom>
        </p:spPr>
      </p:pic>
      <p:sp>
        <p:nvSpPr>
          <p:cNvPr id="12" name="Text 7"/>
          <p:cNvSpPr/>
          <p:nvPr/>
        </p:nvSpPr>
        <p:spPr>
          <a:xfrm>
            <a:off x="9270921" y="4697730"/>
            <a:ext cx="2741890" cy="342662"/>
          </a:xfrm>
          <a:prstGeom prst="rect">
            <a:avLst/>
          </a:prstGeom>
          <a:noFill/>
          <a:ln/>
        </p:spPr>
        <p:txBody>
          <a:bodyPr wrap="none" rtlCol="0" anchor="t"/>
          <a:lstStyle/>
          <a:p>
            <a:pPr algn="l" indent="0" marL="0">
              <a:lnSpc>
                <a:spcPts val="2699"/>
              </a:lnSpc>
              <a:buNone/>
            </a:pPr>
            <a:r>
              <a:rPr lang="en-US" sz="2159" b="1" dirty="0">
                <a:solidFill>
                  <a:srgbClr val="443728"/>
                </a:solidFill>
                <a:latin typeface="Crimson Pro" pitchFamily="34" charset="0"/>
                <a:ea typeface="Crimson Pro" pitchFamily="34" charset="-122"/>
                <a:cs typeface="Crimson Pro" pitchFamily="34" charset="-120"/>
              </a:rPr>
              <a:t>Testing and QA</a:t>
            </a:r>
            <a:endParaRPr lang="en-US" sz="2159" dirty="0"/>
          </a:p>
        </p:txBody>
      </p:sp>
      <p:sp>
        <p:nvSpPr>
          <p:cNvPr id="13" name="Text 8"/>
          <p:cNvSpPr/>
          <p:nvPr/>
        </p:nvSpPr>
        <p:spPr>
          <a:xfrm>
            <a:off x="9270921" y="5171956"/>
            <a:ext cx="3253859" cy="2105263"/>
          </a:xfrm>
          <a:prstGeom prst="rect">
            <a:avLst/>
          </a:prstGeom>
          <a:noFill/>
          <a:ln/>
        </p:spPr>
        <p:txBody>
          <a:bodyPr wrap="square" rtlCol="0" anchor="t"/>
          <a:lstStyle/>
          <a:p>
            <a:pPr algn="l" indent="0" marL="0">
              <a:lnSpc>
                <a:spcPts val="2764"/>
              </a:lnSpc>
              <a:buNone/>
            </a:pPr>
            <a:r>
              <a:rPr lang="en-US" sz="1727" dirty="0">
                <a:solidFill>
                  <a:srgbClr val="443728"/>
                </a:solidFill>
                <a:latin typeface="Open Sans" pitchFamily="34" charset="0"/>
                <a:ea typeface="Open Sans" pitchFamily="34" charset="-122"/>
                <a:cs typeface="Open Sans" pitchFamily="34" charset="-120"/>
              </a:rPr>
              <a:t>Extensive testing and quality assurance measures are undertaken to identify and resolve any issues, ensuring the delivered software is robust and reliable.</a:t>
            </a:r>
            <a:endParaRPr lang="en-US" sz="1727"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517696" y="556022"/>
            <a:ext cx="5049917" cy="631150"/>
          </a:xfrm>
          <a:prstGeom prst="rect">
            <a:avLst/>
          </a:prstGeom>
          <a:noFill/>
          <a:ln/>
        </p:spPr>
        <p:txBody>
          <a:bodyPr wrap="none" rtlCol="0" anchor="t"/>
          <a:lstStyle/>
          <a:p>
            <a:pPr indent="0" marL="0">
              <a:lnSpc>
                <a:spcPts val="4970"/>
              </a:lnSpc>
              <a:buNone/>
            </a:pPr>
            <a:r>
              <a:rPr lang="en-US" sz="3976" b="1" dirty="0">
                <a:solidFill>
                  <a:srgbClr val="443728"/>
                </a:solidFill>
                <a:latin typeface="Crimson Pro" pitchFamily="34" charset="0"/>
                <a:ea typeface="Crimson Pro" pitchFamily="34" charset="-122"/>
                <a:cs typeface="Crimson Pro" pitchFamily="34" charset="-120"/>
              </a:rPr>
              <a:t>Real-life Experiences</a:t>
            </a:r>
            <a:endParaRPr lang="en-US" sz="3976" dirty="0"/>
          </a:p>
        </p:txBody>
      </p:sp>
      <p:pic>
        <p:nvPicPr>
          <p:cNvPr id="5" name="Image 0" descr="preencoded.png">    </p:cNvPr>
          <p:cNvPicPr>
            <a:picLocks noChangeAspect="1"/>
          </p:cNvPicPr>
          <p:nvPr/>
        </p:nvPicPr>
        <p:blipFill>
          <a:blip r:embed="rId1"/>
          <a:stretch>
            <a:fillRect/>
          </a:stretch>
        </p:blipFill>
        <p:spPr>
          <a:xfrm>
            <a:off x="4124801" y="1591151"/>
            <a:ext cx="1583055" cy="1487091"/>
          </a:xfrm>
          <a:prstGeom prst="rect">
            <a:avLst/>
          </a:prstGeom>
        </p:spPr>
      </p:pic>
      <p:sp>
        <p:nvSpPr>
          <p:cNvPr id="6" name="Text 3"/>
          <p:cNvSpPr/>
          <p:nvPr/>
        </p:nvSpPr>
        <p:spPr>
          <a:xfrm>
            <a:off x="4869061" y="2325410"/>
            <a:ext cx="94417" cy="403979"/>
          </a:xfrm>
          <a:prstGeom prst="rect">
            <a:avLst/>
          </a:prstGeom>
          <a:noFill/>
          <a:ln/>
        </p:spPr>
        <p:txBody>
          <a:bodyPr wrap="none" rtlCol="0" anchor="t"/>
          <a:lstStyle/>
          <a:p>
            <a:pPr algn="ctr" indent="0" marL="0">
              <a:lnSpc>
                <a:spcPts val="3181"/>
              </a:lnSpc>
              <a:buNone/>
            </a:pPr>
            <a:r>
              <a:rPr lang="en-US" sz="1988" b="1" dirty="0">
                <a:solidFill>
                  <a:srgbClr val="443728"/>
                </a:solidFill>
                <a:latin typeface="Crimson Pro" pitchFamily="34" charset="0"/>
                <a:ea typeface="Crimson Pro" pitchFamily="34" charset="-122"/>
                <a:cs typeface="Crimson Pro" pitchFamily="34" charset="-120"/>
              </a:rPr>
              <a:t>1</a:t>
            </a:r>
            <a:endParaRPr lang="en-US" sz="1988" dirty="0"/>
          </a:p>
        </p:txBody>
      </p:sp>
      <p:sp>
        <p:nvSpPr>
          <p:cNvPr id="7" name="Text 4"/>
          <p:cNvSpPr/>
          <p:nvPr/>
        </p:nvSpPr>
        <p:spPr>
          <a:xfrm>
            <a:off x="5909786" y="1954649"/>
            <a:ext cx="2524958" cy="315635"/>
          </a:xfrm>
          <a:prstGeom prst="rect">
            <a:avLst/>
          </a:prstGeom>
          <a:noFill/>
          <a:ln/>
        </p:spPr>
        <p:txBody>
          <a:bodyPr wrap="none" rtlCol="0" anchor="t"/>
          <a:lstStyle/>
          <a:p>
            <a:pPr algn="l" indent="0" marL="0">
              <a:lnSpc>
                <a:spcPts val="2485"/>
              </a:lnSpc>
              <a:buNone/>
            </a:pPr>
            <a:r>
              <a:rPr lang="en-US" sz="1988" b="1" dirty="0">
                <a:solidFill>
                  <a:srgbClr val="443728"/>
                </a:solidFill>
                <a:latin typeface="Crimson Pro" pitchFamily="34" charset="0"/>
                <a:ea typeface="Crimson Pro" pitchFamily="34" charset="-122"/>
                <a:cs typeface="Crimson Pro" pitchFamily="34" charset="-120"/>
              </a:rPr>
              <a:t>Challenging Projects</a:t>
            </a:r>
            <a:endParaRPr lang="en-US" sz="1988" dirty="0"/>
          </a:p>
        </p:txBody>
      </p:sp>
      <p:sp>
        <p:nvSpPr>
          <p:cNvPr id="8" name="Text 5"/>
          <p:cNvSpPr/>
          <p:nvPr/>
        </p:nvSpPr>
        <p:spPr>
          <a:xfrm>
            <a:off x="5909786" y="2391370"/>
            <a:ext cx="3451741" cy="323255"/>
          </a:xfrm>
          <a:prstGeom prst="rect">
            <a:avLst/>
          </a:prstGeom>
          <a:noFill/>
          <a:ln/>
        </p:spPr>
        <p:txBody>
          <a:bodyPr wrap="none" rtlCol="0" anchor="t"/>
          <a:lstStyle/>
          <a:p>
            <a:pPr algn="l" indent="0" marL="0">
              <a:lnSpc>
                <a:spcPts val="2545"/>
              </a:lnSpc>
              <a:buNone/>
            </a:pPr>
            <a:r>
              <a:rPr lang="en-US" sz="1591" dirty="0">
                <a:solidFill>
                  <a:srgbClr val="443728"/>
                </a:solidFill>
                <a:latin typeface="Open Sans" pitchFamily="34" charset="0"/>
                <a:ea typeface="Open Sans" pitchFamily="34" charset="-122"/>
                <a:cs typeface="Open Sans" pitchFamily="34" charset="-120"/>
              </a:rPr>
              <a:t>Solving complex problems for clients</a:t>
            </a:r>
            <a:endParaRPr lang="en-US" sz="1591" dirty="0"/>
          </a:p>
        </p:txBody>
      </p:sp>
      <p:sp>
        <p:nvSpPr>
          <p:cNvPr id="9" name="Shape 6"/>
          <p:cNvSpPr/>
          <p:nvPr/>
        </p:nvSpPr>
        <p:spPr>
          <a:xfrm>
            <a:off x="5758339" y="3080831"/>
            <a:ext cx="6303764" cy="20181"/>
          </a:xfrm>
          <a:prstGeom prst="roundRect">
            <a:avLst>
              <a:gd name="adj" fmla="val 450422"/>
            </a:avLst>
          </a:prstGeom>
          <a:solidFill>
            <a:srgbClr val="D1C8C6"/>
          </a:solidFill>
          <a:ln/>
        </p:spPr>
      </p:sp>
      <p:pic>
        <p:nvPicPr>
          <p:cNvPr id="10" name="Image 1" descr="preencoded.png">    </p:cNvPr>
          <p:cNvPicPr>
            <a:picLocks noChangeAspect="1"/>
          </p:cNvPicPr>
          <p:nvPr/>
        </p:nvPicPr>
        <p:blipFill>
          <a:blip r:embed="rId2"/>
          <a:stretch>
            <a:fillRect/>
          </a:stretch>
        </p:blipFill>
        <p:spPr>
          <a:xfrm>
            <a:off x="3333155" y="3128724"/>
            <a:ext cx="3166229" cy="1487091"/>
          </a:xfrm>
          <a:prstGeom prst="rect">
            <a:avLst/>
          </a:prstGeom>
        </p:spPr>
      </p:pic>
      <p:sp>
        <p:nvSpPr>
          <p:cNvPr id="11" name="Text 7"/>
          <p:cNvSpPr/>
          <p:nvPr/>
        </p:nvSpPr>
        <p:spPr>
          <a:xfrm>
            <a:off x="4851916" y="3670221"/>
            <a:ext cx="128707" cy="403979"/>
          </a:xfrm>
          <a:prstGeom prst="rect">
            <a:avLst/>
          </a:prstGeom>
          <a:noFill/>
          <a:ln/>
        </p:spPr>
        <p:txBody>
          <a:bodyPr wrap="none" rtlCol="0" anchor="t"/>
          <a:lstStyle/>
          <a:p>
            <a:pPr algn="ctr" indent="0" marL="0">
              <a:lnSpc>
                <a:spcPts val="3181"/>
              </a:lnSpc>
              <a:buNone/>
            </a:pPr>
            <a:r>
              <a:rPr lang="en-US" sz="1988" b="1" dirty="0">
                <a:solidFill>
                  <a:srgbClr val="443728"/>
                </a:solidFill>
                <a:latin typeface="Crimson Pro" pitchFamily="34" charset="0"/>
                <a:ea typeface="Crimson Pro" pitchFamily="34" charset="-122"/>
                <a:cs typeface="Crimson Pro" pitchFamily="34" charset="-120"/>
              </a:rPr>
              <a:t>2</a:t>
            </a:r>
            <a:endParaRPr lang="en-US" sz="1988" dirty="0"/>
          </a:p>
        </p:txBody>
      </p:sp>
      <p:sp>
        <p:nvSpPr>
          <p:cNvPr id="12" name="Text 8"/>
          <p:cNvSpPr/>
          <p:nvPr/>
        </p:nvSpPr>
        <p:spPr>
          <a:xfrm>
            <a:off x="6701314" y="3492222"/>
            <a:ext cx="2524958" cy="315635"/>
          </a:xfrm>
          <a:prstGeom prst="rect">
            <a:avLst/>
          </a:prstGeom>
          <a:noFill/>
          <a:ln/>
        </p:spPr>
        <p:txBody>
          <a:bodyPr wrap="none" rtlCol="0" anchor="t"/>
          <a:lstStyle/>
          <a:p>
            <a:pPr algn="l" indent="0" marL="0">
              <a:lnSpc>
                <a:spcPts val="2485"/>
              </a:lnSpc>
              <a:buNone/>
            </a:pPr>
            <a:r>
              <a:rPr lang="en-US" sz="1988" b="1" dirty="0">
                <a:solidFill>
                  <a:srgbClr val="443728"/>
                </a:solidFill>
                <a:latin typeface="Crimson Pro" pitchFamily="34" charset="0"/>
                <a:ea typeface="Crimson Pro" pitchFamily="34" charset="-122"/>
                <a:cs typeface="Crimson Pro" pitchFamily="34" charset="-120"/>
              </a:rPr>
              <a:t>Teamwork</a:t>
            </a:r>
            <a:endParaRPr lang="en-US" sz="1988" dirty="0"/>
          </a:p>
        </p:txBody>
      </p:sp>
      <p:sp>
        <p:nvSpPr>
          <p:cNvPr id="13" name="Text 9"/>
          <p:cNvSpPr/>
          <p:nvPr/>
        </p:nvSpPr>
        <p:spPr>
          <a:xfrm>
            <a:off x="6701314" y="3928943"/>
            <a:ext cx="3668911" cy="323255"/>
          </a:xfrm>
          <a:prstGeom prst="rect">
            <a:avLst/>
          </a:prstGeom>
          <a:noFill/>
          <a:ln/>
        </p:spPr>
        <p:txBody>
          <a:bodyPr wrap="none" rtlCol="0" anchor="t"/>
          <a:lstStyle/>
          <a:p>
            <a:pPr algn="l" indent="0" marL="0">
              <a:lnSpc>
                <a:spcPts val="2545"/>
              </a:lnSpc>
              <a:buNone/>
            </a:pPr>
            <a:r>
              <a:rPr lang="en-US" sz="1591" dirty="0">
                <a:solidFill>
                  <a:srgbClr val="443728"/>
                </a:solidFill>
                <a:latin typeface="Open Sans" pitchFamily="34" charset="0"/>
                <a:ea typeface="Open Sans" pitchFamily="34" charset="-122"/>
                <a:cs typeface="Open Sans" pitchFamily="34" charset="-120"/>
              </a:rPr>
              <a:t>Collaborating with skilled professionals</a:t>
            </a:r>
            <a:endParaRPr lang="en-US" sz="1591" dirty="0"/>
          </a:p>
        </p:txBody>
      </p:sp>
      <p:sp>
        <p:nvSpPr>
          <p:cNvPr id="14" name="Shape 10"/>
          <p:cNvSpPr/>
          <p:nvPr/>
        </p:nvSpPr>
        <p:spPr>
          <a:xfrm>
            <a:off x="6549866" y="4618405"/>
            <a:ext cx="5512237" cy="20181"/>
          </a:xfrm>
          <a:prstGeom prst="roundRect">
            <a:avLst>
              <a:gd name="adj" fmla="val 450422"/>
            </a:avLst>
          </a:prstGeom>
          <a:solidFill>
            <a:srgbClr val="D1C8C6"/>
          </a:solidFill>
          <a:ln/>
        </p:spPr>
      </p:sp>
      <p:pic>
        <p:nvPicPr>
          <p:cNvPr id="15" name="Image 2" descr="preencoded.png">    </p:cNvPr>
          <p:cNvPicPr>
            <a:picLocks noChangeAspect="1"/>
          </p:cNvPicPr>
          <p:nvPr/>
        </p:nvPicPr>
        <p:blipFill>
          <a:blip r:embed="rId3"/>
          <a:stretch>
            <a:fillRect/>
          </a:stretch>
        </p:blipFill>
        <p:spPr>
          <a:xfrm>
            <a:off x="2541627" y="4666297"/>
            <a:ext cx="4749403" cy="1487091"/>
          </a:xfrm>
          <a:prstGeom prst="rect">
            <a:avLst/>
          </a:prstGeom>
        </p:spPr>
      </p:pic>
      <p:sp>
        <p:nvSpPr>
          <p:cNvPr id="16" name="Text 11"/>
          <p:cNvSpPr/>
          <p:nvPr/>
        </p:nvSpPr>
        <p:spPr>
          <a:xfrm>
            <a:off x="4854535" y="5207794"/>
            <a:ext cx="123349" cy="403979"/>
          </a:xfrm>
          <a:prstGeom prst="rect">
            <a:avLst/>
          </a:prstGeom>
          <a:noFill/>
          <a:ln/>
        </p:spPr>
        <p:txBody>
          <a:bodyPr wrap="none" rtlCol="0" anchor="t"/>
          <a:lstStyle/>
          <a:p>
            <a:pPr algn="ctr" indent="0" marL="0">
              <a:lnSpc>
                <a:spcPts val="3181"/>
              </a:lnSpc>
              <a:buNone/>
            </a:pPr>
            <a:r>
              <a:rPr lang="en-US" sz="1988" b="1" dirty="0">
                <a:solidFill>
                  <a:srgbClr val="443728"/>
                </a:solidFill>
                <a:latin typeface="Crimson Pro" pitchFamily="34" charset="0"/>
                <a:ea typeface="Crimson Pro" pitchFamily="34" charset="-122"/>
                <a:cs typeface="Crimson Pro" pitchFamily="34" charset="-120"/>
              </a:rPr>
              <a:t>3</a:t>
            </a:r>
            <a:endParaRPr lang="en-US" sz="1988" dirty="0"/>
          </a:p>
        </p:txBody>
      </p:sp>
      <p:sp>
        <p:nvSpPr>
          <p:cNvPr id="17" name="Text 12"/>
          <p:cNvSpPr/>
          <p:nvPr/>
        </p:nvSpPr>
        <p:spPr>
          <a:xfrm>
            <a:off x="7492960" y="4868228"/>
            <a:ext cx="2524958" cy="315635"/>
          </a:xfrm>
          <a:prstGeom prst="rect">
            <a:avLst/>
          </a:prstGeom>
          <a:noFill/>
          <a:ln/>
        </p:spPr>
        <p:txBody>
          <a:bodyPr wrap="none" rtlCol="0" anchor="t"/>
          <a:lstStyle/>
          <a:p>
            <a:pPr algn="l" indent="0" marL="0">
              <a:lnSpc>
                <a:spcPts val="2485"/>
              </a:lnSpc>
              <a:buNone/>
            </a:pPr>
            <a:r>
              <a:rPr lang="en-US" sz="1988" b="1" dirty="0">
                <a:solidFill>
                  <a:srgbClr val="443728"/>
                </a:solidFill>
                <a:latin typeface="Crimson Pro" pitchFamily="34" charset="0"/>
                <a:ea typeface="Crimson Pro" pitchFamily="34" charset="-122"/>
                <a:cs typeface="Crimson Pro" pitchFamily="34" charset="-120"/>
              </a:rPr>
              <a:t>Client Interaction</a:t>
            </a:r>
            <a:endParaRPr lang="en-US" sz="1988" dirty="0"/>
          </a:p>
        </p:txBody>
      </p:sp>
      <p:sp>
        <p:nvSpPr>
          <p:cNvPr id="18" name="Text 13"/>
          <p:cNvSpPr/>
          <p:nvPr/>
        </p:nvSpPr>
        <p:spPr>
          <a:xfrm>
            <a:off x="7492960" y="5304949"/>
            <a:ext cx="4417695" cy="646509"/>
          </a:xfrm>
          <a:prstGeom prst="rect">
            <a:avLst/>
          </a:prstGeom>
          <a:noFill/>
          <a:ln/>
        </p:spPr>
        <p:txBody>
          <a:bodyPr wrap="square" rtlCol="0" anchor="t"/>
          <a:lstStyle/>
          <a:p>
            <a:pPr algn="l" indent="0" marL="0">
              <a:lnSpc>
                <a:spcPts val="2545"/>
              </a:lnSpc>
              <a:buNone/>
            </a:pPr>
            <a:r>
              <a:rPr lang="en-US" sz="1591" dirty="0">
                <a:solidFill>
                  <a:srgbClr val="443728"/>
                </a:solidFill>
                <a:latin typeface="Open Sans" pitchFamily="34" charset="0"/>
                <a:ea typeface="Open Sans" pitchFamily="34" charset="-122"/>
                <a:cs typeface="Open Sans" pitchFamily="34" charset="-120"/>
              </a:rPr>
              <a:t>Understanding client needs and delivering solutions</a:t>
            </a:r>
            <a:endParaRPr lang="en-US" sz="1591" dirty="0"/>
          </a:p>
        </p:txBody>
      </p:sp>
      <p:sp>
        <p:nvSpPr>
          <p:cNvPr id="19" name="Text 14"/>
          <p:cNvSpPr/>
          <p:nvPr/>
        </p:nvSpPr>
        <p:spPr>
          <a:xfrm>
            <a:off x="2517696" y="6380559"/>
            <a:ext cx="9594890" cy="1293019"/>
          </a:xfrm>
          <a:prstGeom prst="rect">
            <a:avLst/>
          </a:prstGeom>
          <a:noFill/>
          <a:ln/>
        </p:spPr>
        <p:txBody>
          <a:bodyPr wrap="square" rtlCol="0" anchor="t"/>
          <a:lstStyle/>
          <a:p>
            <a:pPr indent="0" marL="0">
              <a:lnSpc>
                <a:spcPts val="2545"/>
              </a:lnSpc>
              <a:buNone/>
            </a:pPr>
            <a:r>
              <a:rPr lang="en-US" sz="1591" dirty="0">
                <a:solidFill>
                  <a:srgbClr val="443728"/>
                </a:solidFill>
                <a:latin typeface="Open Sans" pitchFamily="34" charset="0"/>
                <a:ea typeface="Open Sans" pitchFamily="34" charset="-122"/>
                <a:cs typeface="Open Sans" pitchFamily="34" charset="-120"/>
              </a:rPr>
              <a:t>During my internship at Epion, I gained invaluable real-world experience by working on challenging software projects, collaborating with talented team members, and directly interacting with clients. These hands-on opportunities allowed me to develop a deeper understanding of the application development lifecycle and the importance of effective communication and problem-solving skills.</a:t>
            </a:r>
            <a:endParaRPr lang="en-US" sz="1591"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3937040"/>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2024-04-26T14:06:04Z</dcterms:created>
  <dcterms:modified xsi:type="dcterms:W3CDTF">2024-04-26T14:06:04Z</dcterms:modified>
</cp:coreProperties>
</file>